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80" r:id="rId2"/>
    <p:sldId id="256" r:id="rId3"/>
    <p:sldId id="257" r:id="rId4"/>
    <p:sldId id="259" r:id="rId5"/>
    <p:sldId id="260"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0080625" cy="5670550"/>
  <p:notesSz cx="7559675" cy="106918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92" d="100"/>
          <a:sy n="92"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95F58E-E395-4234-A6E7-1E88E9392313}"/>
              </a:ext>
            </a:extLst>
          </p:cNvPr>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hr-HR" sz="1400" b="0" i="0" u="none" strike="noStrike" kern="1200" cap="none" spc="0" baseline="0">
              <a:solidFill>
                <a:srgbClr val="000000"/>
              </a:solidFill>
              <a:uFillTx/>
              <a:latin typeface="Liberation Sans" pitchFamily="18"/>
              <a:ea typeface="Microsoft YaHei" pitchFamily="2"/>
              <a:cs typeface="Arial" pitchFamily="2"/>
            </a:endParaRPr>
          </a:p>
        </p:txBody>
      </p:sp>
      <p:sp>
        <p:nvSpPr>
          <p:cNvPr id="3" name="Date Placeholder 2">
            <a:extLst>
              <a:ext uri="{FF2B5EF4-FFF2-40B4-BE49-F238E27FC236}">
                <a16:creationId xmlns:a16="http://schemas.microsoft.com/office/drawing/2014/main" id="{F42AE11E-B845-4F47-A97A-DCB329645AC1}"/>
              </a:ext>
            </a:extLst>
          </p:cNvPr>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hr-HR" sz="1400" b="0" i="0" u="none" strike="noStrike" kern="1200" cap="none" spc="0" baseline="0">
              <a:solidFill>
                <a:srgbClr val="000000"/>
              </a:solidFill>
              <a:uFillTx/>
              <a:latin typeface="Liberation Sans" pitchFamily="18"/>
              <a:ea typeface="Microsoft YaHei" pitchFamily="2"/>
              <a:cs typeface="Arial" pitchFamily="2"/>
            </a:endParaRPr>
          </a:p>
        </p:txBody>
      </p:sp>
      <p:sp>
        <p:nvSpPr>
          <p:cNvPr id="4" name="Footer Placeholder 3">
            <a:extLst>
              <a:ext uri="{FF2B5EF4-FFF2-40B4-BE49-F238E27FC236}">
                <a16:creationId xmlns:a16="http://schemas.microsoft.com/office/drawing/2014/main" id="{2C4D888D-293A-4204-ABE7-1A92E0865B6B}"/>
              </a:ext>
            </a:extLst>
          </p:cNvPr>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hr-HR" sz="1400" b="0" i="0" u="none" strike="noStrike" kern="1200" cap="none" spc="0" baseline="0">
              <a:solidFill>
                <a:srgbClr val="000000"/>
              </a:solidFill>
              <a:uFillTx/>
              <a:latin typeface="Liberation Sans" pitchFamily="18"/>
              <a:ea typeface="Microsoft YaHei" pitchFamily="2"/>
              <a:cs typeface="Arial" pitchFamily="2"/>
            </a:endParaRPr>
          </a:p>
        </p:txBody>
      </p:sp>
      <p:sp>
        <p:nvSpPr>
          <p:cNvPr id="5" name="Slide Number Placeholder 4">
            <a:extLst>
              <a:ext uri="{FF2B5EF4-FFF2-40B4-BE49-F238E27FC236}">
                <a16:creationId xmlns:a16="http://schemas.microsoft.com/office/drawing/2014/main" id="{F105AAD7-694F-4379-B5F5-E8292DB1F7E2}"/>
              </a:ext>
            </a:extLst>
          </p:cNvPr>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FDB25B62-8C70-4630-845D-6EE77F3ACFB0}" type="slidenum">
              <a:t>‹#›</a:t>
            </a:fld>
            <a:endParaRPr lang="hr-HR" sz="1400" b="0" i="0" u="none" strike="noStrike" kern="1200" cap="none" spc="0" baseline="0">
              <a:solidFill>
                <a:srgbClr val="000000"/>
              </a:solidFill>
              <a:uFillTx/>
              <a:latin typeface="Liberation Sans" pitchFamily="18"/>
              <a:ea typeface="Microsoft YaHei" pitchFamily="2"/>
              <a:cs typeface="Arial" pitchFamily="2"/>
            </a:endParaRPr>
          </a:p>
        </p:txBody>
      </p:sp>
    </p:spTree>
    <p:extLst>
      <p:ext uri="{BB962C8B-B14F-4D97-AF65-F5344CB8AC3E}">
        <p14:creationId xmlns:p14="http://schemas.microsoft.com/office/powerpoint/2010/main" val="3179249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B346F-3ABF-49C4-B5F3-0BD3A028C4F4}"/>
              </a:ext>
            </a:extLst>
          </p:cNvPr>
          <p:cNvSpPr>
            <a:spLocks noGrp="1" noRot="1" noChangeAspect="1"/>
          </p:cNvSpPr>
          <p:nvPr>
            <p:ph type="sldImg" idx="2"/>
          </p:nvPr>
        </p:nvSpPr>
        <p:spPr>
          <a:xfrm>
            <a:off x="215999" y="812517"/>
            <a:ext cx="7127281" cy="4008958"/>
          </a:xfrm>
          <a:prstGeom prst="rect">
            <a:avLst/>
          </a:prstGeom>
          <a:noFill/>
          <a:ln>
            <a:noFill/>
            <a:prstDash val="solid"/>
          </a:ln>
        </p:spPr>
      </p:sp>
      <p:sp>
        <p:nvSpPr>
          <p:cNvPr id="3" name="Notes Placeholder 2">
            <a:extLst>
              <a:ext uri="{FF2B5EF4-FFF2-40B4-BE49-F238E27FC236}">
                <a16:creationId xmlns:a16="http://schemas.microsoft.com/office/drawing/2014/main" id="{D814D4A8-03EA-452A-8A61-A59F06347D8F}"/>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hr-HR"/>
          </a:p>
        </p:txBody>
      </p:sp>
      <p:sp>
        <p:nvSpPr>
          <p:cNvPr id="4" name="Header Placeholder 3">
            <a:extLst>
              <a:ext uri="{FF2B5EF4-FFF2-40B4-BE49-F238E27FC236}">
                <a16:creationId xmlns:a16="http://schemas.microsoft.com/office/drawing/2014/main" id="{4F6D4CBA-0181-4A13-8ACC-D2AC434AB94F}"/>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hr-HR"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hr-HR"/>
          </a:p>
        </p:txBody>
      </p:sp>
      <p:sp>
        <p:nvSpPr>
          <p:cNvPr id="5" name="Date Placeholder 4">
            <a:extLst>
              <a:ext uri="{FF2B5EF4-FFF2-40B4-BE49-F238E27FC236}">
                <a16:creationId xmlns:a16="http://schemas.microsoft.com/office/drawing/2014/main" id="{7739F5D9-62C2-4C85-BF65-72B5518AC633}"/>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hr-HR"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hr-HR"/>
          </a:p>
        </p:txBody>
      </p:sp>
      <p:sp>
        <p:nvSpPr>
          <p:cNvPr id="6" name="Footer Placeholder 5">
            <a:extLst>
              <a:ext uri="{FF2B5EF4-FFF2-40B4-BE49-F238E27FC236}">
                <a16:creationId xmlns:a16="http://schemas.microsoft.com/office/drawing/2014/main" id="{DD509897-5FDB-4044-85E2-E799B59DD460}"/>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hr-HR"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hr-HR"/>
          </a:p>
        </p:txBody>
      </p:sp>
      <p:sp>
        <p:nvSpPr>
          <p:cNvPr id="7" name="Slide Number Placeholder 6">
            <a:extLst>
              <a:ext uri="{FF2B5EF4-FFF2-40B4-BE49-F238E27FC236}">
                <a16:creationId xmlns:a16="http://schemas.microsoft.com/office/drawing/2014/main" id="{B7552DBD-30CF-41A6-8917-4716C40517AC}"/>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hr-HR" sz="1400" b="0" i="0" u="none" strike="noStrike" kern="1200" cap="none" spc="0" baseline="0">
                <a:solidFill>
                  <a:srgbClr val="000000"/>
                </a:solidFill>
                <a:uFillTx/>
                <a:latin typeface="Liberation Serif" pitchFamily="18"/>
                <a:ea typeface="Segoe UI" pitchFamily="2"/>
                <a:cs typeface="Tahoma" pitchFamily="2"/>
              </a:defRPr>
            </a:lvl1pPr>
          </a:lstStyle>
          <a:p>
            <a:pPr lvl="0"/>
            <a:fld id="{F42F87E2-9F4C-4822-B495-147EAD9FD754}" type="slidenum">
              <a:t>‹#›</a:t>
            </a:fld>
            <a:endParaRPr lang="hr-HR"/>
          </a:p>
        </p:txBody>
      </p:sp>
    </p:spTree>
    <p:extLst>
      <p:ext uri="{BB962C8B-B14F-4D97-AF65-F5344CB8AC3E}">
        <p14:creationId xmlns:p14="http://schemas.microsoft.com/office/powerpoint/2010/main" val="649280268"/>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hr-HR" sz="2000" b="0" i="0" u="none" strike="noStrike" kern="1200" cap="none" spc="0" baseline="0">
        <a:solidFill>
          <a:srgbClr val="000000"/>
        </a:solidFill>
        <a:highlight>
          <a:scrgbClr r="0" g="0" b="0">
            <a:alpha val="0"/>
          </a:scrgbClr>
        </a:highlight>
        <a:uFillTx/>
        <a:latin typeface="Liberation Sans"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5E892511-C584-44D3-B165-A8261442D76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84789AB-926D-4C20-BC10-77C3CC33AB9D}" type="slidenum">
              <a:t>2</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8BE07973-7302-42E3-89BB-568F6FBA8685}"/>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090F2092-5593-4BAD-8305-6AC95121072A}"/>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452E237E-10D8-4E74-AEF0-7DB9E7892F5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4190153-AC7E-4AE3-B1E5-0DC0CFCE1457}" type="slidenum">
              <a:t>11</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90DC5B7B-740F-4BD2-B0E8-D2F1A115DE71}"/>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1B88231F-D719-4E8C-B384-9B8EF7FC45CF}"/>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719CFFC-77DB-4654-897C-8F1290C4569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01DC738-A19D-4E18-9AF4-9A7733F7A5A8}" type="slidenum">
              <a:t>12</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06FAA07A-A3B7-44BD-B118-F6229216F9DC}"/>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56061952-CAB6-49CD-A8DB-EDD30B4753D7}"/>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97602AF-38D4-42BF-9AB5-FE422EA7B00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8731E1B-47BC-4352-93BF-87AC52EC2477}" type="slidenum">
              <a:t>13</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118D5D77-0861-48D8-8026-5C8B95281D14}"/>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6D64FC47-8B81-40DD-A3BD-B9645E1221C5}"/>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D008CF6-5459-4052-9464-C046B388F34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2F76796-6EED-40A7-A29B-228094C12D2E}" type="slidenum">
              <a:t>14</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5DD59651-A765-421B-965D-2DB21B038924}"/>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E67E55E7-6750-4370-ADAD-58DEB37B1609}"/>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5D2D5F5-B591-46DB-A771-5E7D342D2B7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1335B63-2044-450C-A1CF-670D001F8988}" type="slidenum">
              <a:t>15</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0F5BE622-EE4F-4515-BBCC-E2E194B4AC31}"/>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B5C4E16E-E696-493D-AA03-C65ECB96F3C5}"/>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7822B92-D1D2-466A-BC4E-E5CB841579A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910F417-FC51-491A-8EB3-765B4B27DC0A}" type="slidenum">
              <a:t>16</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4B84F90C-38AB-42EC-BB94-B1B7072A5E7B}"/>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104222D4-92C2-4488-899A-12054C4C73D4}"/>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6498525-D4EC-4442-B283-DEE88A61805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13190DC-35F2-4C90-8CB4-D67359B3B0D4}" type="slidenum">
              <a:t>17</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E46C2EAF-35A3-4F17-BA4E-54EC52B7A65B}"/>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B474A089-B9C7-4568-B469-31F1A4230804}"/>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275E2A7-CA44-499C-8CC0-0466C6351D1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D7476AD-5CB8-4CDD-92A4-2F4323959E1E}" type="slidenum">
              <a:t>18</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E2BE4580-EC35-4678-8757-1BAD9F9DB275}"/>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6FBAB50B-C88D-4DA5-8A8B-003952283DB4}"/>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52FC3C54-01FE-47E4-AC21-87D551481AF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FF451FD-485F-4A2C-AC63-1A79BEBA5F6C}" type="slidenum">
              <a:t>19</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5B14FB4D-DCDE-4023-9FFE-97106C753B0B}"/>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E14271A0-B3A9-4642-AE76-AC2ABBA2ADEB}"/>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0B43C9D-8626-4F0B-BEEB-F2F4126AEBE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E922546-04AB-4BB7-9DC2-305E29212C36}" type="slidenum">
              <a:t>20</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AAB7D5AC-ACB8-475B-9071-90C2C2740EC3}"/>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DC80F362-68C8-4B8C-BD8A-AAD228A62320}"/>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D6197A9-3A85-4949-8A18-9164CDB569A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4020F3B-478F-46D5-A20A-3DCAD6DE1AE5}" type="slidenum">
              <a:t>3</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06B83A7A-382F-4550-89DB-9616B3807D28}"/>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7B84A5FF-5708-4077-8BFF-7ACDC2743A4A}"/>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5F45F59D-DA03-4886-AE90-7AFDF1D04D5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1B2E0C-13C7-45FC-A0BF-A5EA48678914}" type="slidenum">
              <a:t>21</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0B64608E-75C0-48FD-9299-A969D60252E5}"/>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6F25496F-3F06-4FB0-9238-237591FF7D0D}"/>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00F512D-03AC-428B-8153-8AA90CA41F6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85CE574-4D28-4781-945B-651A5D8E8DA5}" type="slidenum">
              <a:t>22</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8BE9E66C-F12C-4C7C-9398-288537CBC604}"/>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7779C336-5E9A-443C-B15A-884190B90F56}"/>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7A0AC3C-8D6C-4C8A-A829-3863E0AC142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38AB9AE-AB10-402A-BBBC-F0D54DA8E8C8}" type="slidenum">
              <a:t>23</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2D51A269-2985-483A-9345-E1A13F9D7056}"/>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88A509D1-31FA-448B-AFC1-2E5C2A80538F}"/>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2A37D31-6FAB-45C0-9930-CFEF0232223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0598A10-9057-460E-BC87-0F669F1AF48C}" type="slidenum">
              <a:t>24</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CE302531-B132-4F62-A585-86279BE0C8A8}"/>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0FB5FC0E-E764-4947-8173-AD449CAA6E40}"/>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5F69410-1441-4DCC-925D-427160A7A54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25BE601-0651-47EC-A48F-47CCED7CB7F7}" type="slidenum">
              <a:t>4</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A8128570-FB7E-4812-82CF-3475948F8B4C}"/>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9EBE2FD4-AA8D-49D2-83C1-AE2BCE2A3284}"/>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8A3402C-4FAB-4217-ACCB-ABF988166AA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68E6BFD-0FEF-4616-A54D-C2D2171FEC3C}" type="slidenum">
              <a:t>5</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FDD0A7E6-BFD9-49FC-A2C8-3B886AF4AB68}"/>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D4F2A9E5-BE25-42AE-B603-DE85D1105784}"/>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8A2E8C7-2EA7-45DA-B45F-7003B2BEF02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37A2344-8090-4105-8183-9118674ED1A0}" type="slidenum">
              <a:t>6</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9F8CB2F6-D64B-43A8-B5CE-5F575CE71900}"/>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6712F470-91D5-4BE3-88D0-16E0DC0F3348}"/>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C6A792E-64BB-4D6B-B6E9-35640E04F03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3B5AE79-0E5D-49EF-A782-208DA385E32C}" type="slidenum">
              <a:t>7</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574A2D72-C37F-4DB8-ABC2-D019ADAF9C5F}"/>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C0F00FD2-A512-42C4-BC06-E24318946F30}"/>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C722779-8B01-4E18-9A9E-22FCDD78804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BB55384-4174-4B34-B31B-DCD276564EB1}" type="slidenum">
              <a:t>8</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FB428080-ABC3-4580-A211-AC00BF422094}"/>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6B193F11-43BE-41A7-B57E-3E1DC759158B}"/>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DE70276-DC32-406E-8909-DF82985D78E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CF0E377-DABE-4000-999C-925316F36274}" type="slidenum">
              <a:t>9</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4764152C-618D-4194-ACC6-82689E594763}"/>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4BB02DEF-A1B9-48A8-859D-B24C108F84B9}"/>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24DB0FD-3829-42A0-816A-702F90F91A3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4873D93-04DF-479E-9787-0E58B25C5B00}" type="slidenum">
              <a:t>10</a:t>
            </a:fld>
            <a:endParaRPr lang="hr-HR"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15FCF328-5354-4D9A-9F41-7E47B1F374A4}"/>
              </a:ext>
            </a:extLst>
          </p:cNvPr>
          <p:cNvSpPr>
            <a:spLocks noGrp="1" noRot="1" noChangeAspect="1"/>
          </p:cNvSpPr>
          <p:nvPr>
            <p:ph type="sldImg"/>
          </p:nvPr>
        </p:nvSpPr>
        <p:spPr>
          <a:xfrm>
            <a:off x="720725" y="900113"/>
            <a:ext cx="6119813" cy="3441700"/>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717E3351-90C3-4AE1-A1E8-09716B3F6851}"/>
              </a:ext>
            </a:extLst>
          </p:cNvPr>
          <p:cNvSpPr txBox="1">
            <a:spLocks noGrp="1"/>
          </p:cNvSpPr>
          <p:nvPr>
            <p:ph type="body" sz="quarter" idx="1"/>
          </p:nvPr>
        </p:nvSpPr>
        <p:spPr>
          <a:xfrm>
            <a:off x="719998" y="4679999"/>
            <a:ext cx="6119996" cy="5039999"/>
          </a:xfrm>
        </p:spPr>
        <p:txBody>
          <a:bodyPr/>
          <a:lstStyle/>
          <a:p>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F6A4-D09B-4BF0-B0E4-B9C39D06955D}"/>
              </a:ext>
            </a:extLst>
          </p:cNvPr>
          <p:cNvSpPr txBox="1">
            <a:spLocks noGrp="1"/>
          </p:cNvSpPr>
          <p:nvPr>
            <p:ph type="ctrTitle"/>
          </p:nvPr>
        </p:nvSpPr>
        <p:spPr>
          <a:xfrm>
            <a:off x="1260472" y="928692"/>
            <a:ext cx="7559673" cy="1973266"/>
          </a:xfrm>
        </p:spPr>
        <p:txBody>
          <a:bodyPr anchor="b" anchorCtr="1"/>
          <a:lstStyle>
            <a:lvl1pPr algn="ctr">
              <a:defRPr lang="en-US" sz="6000"/>
            </a:lvl1pPr>
          </a:lstStyle>
          <a:p>
            <a:pPr lvl="0"/>
            <a:r>
              <a:rPr lang="en-US"/>
              <a:t>Click to edit Master title style</a:t>
            </a:r>
            <a:endParaRPr lang="hr-HR"/>
          </a:p>
        </p:txBody>
      </p:sp>
      <p:sp>
        <p:nvSpPr>
          <p:cNvPr id="3" name="Subtitle 2">
            <a:extLst>
              <a:ext uri="{FF2B5EF4-FFF2-40B4-BE49-F238E27FC236}">
                <a16:creationId xmlns:a16="http://schemas.microsoft.com/office/drawing/2014/main" id="{7D2C3435-B6D0-4E24-942B-BDD2E5E5111A}"/>
              </a:ext>
            </a:extLst>
          </p:cNvPr>
          <p:cNvSpPr txBox="1">
            <a:spLocks noGrp="1"/>
          </p:cNvSpPr>
          <p:nvPr>
            <p:ph type="subTitle" idx="1"/>
          </p:nvPr>
        </p:nvSpPr>
        <p:spPr>
          <a:xfrm>
            <a:off x="1260472" y="2978145"/>
            <a:ext cx="7559673" cy="1370008"/>
          </a:xfrm>
        </p:spPr>
        <p:txBody>
          <a:bodyPr anchorCtr="1"/>
          <a:lstStyle>
            <a:lvl1pPr algn="ctr">
              <a:defRPr sz="2400"/>
            </a:lvl1pPr>
          </a:lstStyle>
          <a:p>
            <a:pPr lvl="0"/>
            <a:r>
              <a:rPr lang="en-US"/>
              <a:t>Click to edit Master subtitle style</a:t>
            </a:r>
            <a:endParaRPr lang="hr-HR"/>
          </a:p>
        </p:txBody>
      </p:sp>
      <p:sp>
        <p:nvSpPr>
          <p:cNvPr id="4" name="Date Placeholder 3">
            <a:extLst>
              <a:ext uri="{FF2B5EF4-FFF2-40B4-BE49-F238E27FC236}">
                <a16:creationId xmlns:a16="http://schemas.microsoft.com/office/drawing/2014/main" id="{74E0E263-8756-42AE-BFC9-EEBC8C29D958}"/>
              </a:ext>
            </a:extLst>
          </p:cNvPr>
          <p:cNvSpPr txBox="1">
            <a:spLocks noGrp="1"/>
          </p:cNvSpPr>
          <p:nvPr>
            <p:ph type="dt" sz="half" idx="7"/>
          </p:nvPr>
        </p:nvSpPr>
        <p:spPr/>
        <p:txBody>
          <a:bodyPr/>
          <a:lstStyle>
            <a:lvl1pPr>
              <a:defRPr/>
            </a:lvl1pPr>
          </a:lstStyle>
          <a:p>
            <a:pPr lvl="0"/>
            <a:endParaRPr lang="hr-HR"/>
          </a:p>
        </p:txBody>
      </p:sp>
      <p:sp>
        <p:nvSpPr>
          <p:cNvPr id="5" name="Footer Placeholder 4">
            <a:extLst>
              <a:ext uri="{FF2B5EF4-FFF2-40B4-BE49-F238E27FC236}">
                <a16:creationId xmlns:a16="http://schemas.microsoft.com/office/drawing/2014/main" id="{0CFEAD72-7B6D-4CE5-AE15-BFDB18EAD202}"/>
              </a:ext>
            </a:extLst>
          </p:cNvPr>
          <p:cNvSpPr txBox="1">
            <a:spLocks noGrp="1"/>
          </p:cNvSpPr>
          <p:nvPr>
            <p:ph type="ftr" sz="quarter" idx="9"/>
          </p:nvPr>
        </p:nvSpPr>
        <p:spPr/>
        <p:txBody>
          <a:bodyPr/>
          <a:lstStyle>
            <a:lvl1pPr>
              <a:defRPr/>
            </a:lvl1pPr>
          </a:lstStyle>
          <a:p>
            <a:pPr lvl="0"/>
            <a:endParaRPr lang="hr-HR"/>
          </a:p>
        </p:txBody>
      </p:sp>
      <p:sp>
        <p:nvSpPr>
          <p:cNvPr id="6" name="Slide Number Placeholder 5">
            <a:extLst>
              <a:ext uri="{FF2B5EF4-FFF2-40B4-BE49-F238E27FC236}">
                <a16:creationId xmlns:a16="http://schemas.microsoft.com/office/drawing/2014/main" id="{77EC2C33-B8A9-49F7-B7C0-9FC0FDC2CF65}"/>
              </a:ext>
            </a:extLst>
          </p:cNvPr>
          <p:cNvSpPr txBox="1">
            <a:spLocks noGrp="1"/>
          </p:cNvSpPr>
          <p:nvPr>
            <p:ph type="sldNum" sz="quarter" idx="8"/>
          </p:nvPr>
        </p:nvSpPr>
        <p:spPr/>
        <p:txBody>
          <a:bodyPr/>
          <a:lstStyle>
            <a:lvl1pPr>
              <a:defRPr/>
            </a:lvl1pPr>
          </a:lstStyle>
          <a:p>
            <a:pPr lvl="0"/>
            <a:fld id="{B3D7A6E4-884B-4973-9507-B5F89D15ABCB}" type="slidenum">
              <a:t>‹#›</a:t>
            </a:fld>
            <a:endParaRPr lang="hr-HR"/>
          </a:p>
        </p:txBody>
      </p:sp>
    </p:spTree>
    <p:extLst>
      <p:ext uri="{BB962C8B-B14F-4D97-AF65-F5344CB8AC3E}">
        <p14:creationId xmlns:p14="http://schemas.microsoft.com/office/powerpoint/2010/main" val="276596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8603-8293-4FE9-9576-3E44BA142B76}"/>
              </a:ext>
            </a:extLst>
          </p:cNvPr>
          <p:cNvSpPr txBox="1">
            <a:spLocks noGrp="1"/>
          </p:cNvSpPr>
          <p:nvPr>
            <p:ph type="title"/>
          </p:nvPr>
        </p:nvSpPr>
        <p:spPr/>
        <p:txBody>
          <a:bodyPr/>
          <a:lstStyle>
            <a:lvl1pPr>
              <a:defRPr lang="en-US"/>
            </a:lvl1pPr>
          </a:lstStyle>
          <a:p>
            <a:pPr lvl="0"/>
            <a:r>
              <a:rPr lang="en-US"/>
              <a:t>Click to edit Master title style</a:t>
            </a:r>
            <a:endParaRPr lang="hr-HR"/>
          </a:p>
        </p:txBody>
      </p:sp>
      <p:sp>
        <p:nvSpPr>
          <p:cNvPr id="3" name="Vertical Text Placeholder 2">
            <a:extLst>
              <a:ext uri="{FF2B5EF4-FFF2-40B4-BE49-F238E27FC236}">
                <a16:creationId xmlns:a16="http://schemas.microsoft.com/office/drawing/2014/main" id="{B2B5FE0E-CC0B-4E09-AAFC-2CA8FDDD652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E1BA34C8-2124-444C-B732-88058DEB9F8D}"/>
              </a:ext>
            </a:extLst>
          </p:cNvPr>
          <p:cNvSpPr txBox="1">
            <a:spLocks noGrp="1"/>
          </p:cNvSpPr>
          <p:nvPr>
            <p:ph type="dt" sz="half" idx="7"/>
          </p:nvPr>
        </p:nvSpPr>
        <p:spPr/>
        <p:txBody>
          <a:bodyPr/>
          <a:lstStyle>
            <a:lvl1pPr>
              <a:defRPr/>
            </a:lvl1pPr>
          </a:lstStyle>
          <a:p>
            <a:pPr lvl="0"/>
            <a:endParaRPr lang="hr-HR"/>
          </a:p>
        </p:txBody>
      </p:sp>
      <p:sp>
        <p:nvSpPr>
          <p:cNvPr id="5" name="Footer Placeholder 4">
            <a:extLst>
              <a:ext uri="{FF2B5EF4-FFF2-40B4-BE49-F238E27FC236}">
                <a16:creationId xmlns:a16="http://schemas.microsoft.com/office/drawing/2014/main" id="{17FC8237-ACD3-417B-8E11-46FECAAF5B3C}"/>
              </a:ext>
            </a:extLst>
          </p:cNvPr>
          <p:cNvSpPr txBox="1">
            <a:spLocks noGrp="1"/>
          </p:cNvSpPr>
          <p:nvPr>
            <p:ph type="ftr" sz="quarter" idx="9"/>
          </p:nvPr>
        </p:nvSpPr>
        <p:spPr/>
        <p:txBody>
          <a:bodyPr/>
          <a:lstStyle>
            <a:lvl1pPr>
              <a:defRPr/>
            </a:lvl1pPr>
          </a:lstStyle>
          <a:p>
            <a:pPr lvl="0"/>
            <a:endParaRPr lang="hr-HR"/>
          </a:p>
        </p:txBody>
      </p:sp>
      <p:sp>
        <p:nvSpPr>
          <p:cNvPr id="6" name="Slide Number Placeholder 5">
            <a:extLst>
              <a:ext uri="{FF2B5EF4-FFF2-40B4-BE49-F238E27FC236}">
                <a16:creationId xmlns:a16="http://schemas.microsoft.com/office/drawing/2014/main" id="{F1D32813-2DD5-44C2-AF9F-031DB69C50F0}"/>
              </a:ext>
            </a:extLst>
          </p:cNvPr>
          <p:cNvSpPr txBox="1">
            <a:spLocks noGrp="1"/>
          </p:cNvSpPr>
          <p:nvPr>
            <p:ph type="sldNum" sz="quarter" idx="8"/>
          </p:nvPr>
        </p:nvSpPr>
        <p:spPr/>
        <p:txBody>
          <a:bodyPr/>
          <a:lstStyle>
            <a:lvl1pPr>
              <a:defRPr/>
            </a:lvl1pPr>
          </a:lstStyle>
          <a:p>
            <a:pPr lvl="0"/>
            <a:fld id="{74A0CB01-A21F-4873-BE6F-F3426A9734BD}" type="slidenum">
              <a:t>‹#›</a:t>
            </a:fld>
            <a:endParaRPr lang="hr-HR"/>
          </a:p>
        </p:txBody>
      </p:sp>
    </p:spTree>
    <p:extLst>
      <p:ext uri="{BB962C8B-B14F-4D97-AF65-F5344CB8AC3E}">
        <p14:creationId xmlns:p14="http://schemas.microsoft.com/office/powerpoint/2010/main" val="150978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880BF-7C59-4BA6-B97B-283345FBDA9A}"/>
              </a:ext>
            </a:extLst>
          </p:cNvPr>
          <p:cNvSpPr txBox="1">
            <a:spLocks noGrp="1"/>
          </p:cNvSpPr>
          <p:nvPr>
            <p:ph type="title" orient="vert"/>
          </p:nvPr>
        </p:nvSpPr>
        <p:spPr>
          <a:xfrm>
            <a:off x="7308854" y="269876"/>
            <a:ext cx="2266953" cy="4344991"/>
          </a:xfrm>
        </p:spPr>
        <p:txBody>
          <a:bodyPr vert="eaVert"/>
          <a:lstStyle>
            <a:lvl1pPr>
              <a:defRPr lang="en-US"/>
            </a:lvl1pPr>
          </a:lstStyle>
          <a:p>
            <a:pPr lvl="0"/>
            <a:r>
              <a:rPr lang="en-US"/>
              <a:t>Click to edit Master title style</a:t>
            </a:r>
            <a:endParaRPr lang="hr-HR"/>
          </a:p>
        </p:txBody>
      </p:sp>
      <p:sp>
        <p:nvSpPr>
          <p:cNvPr id="3" name="Vertical Text Placeholder 2">
            <a:extLst>
              <a:ext uri="{FF2B5EF4-FFF2-40B4-BE49-F238E27FC236}">
                <a16:creationId xmlns:a16="http://schemas.microsoft.com/office/drawing/2014/main" id="{3F101BB8-5452-46E4-AB1E-F90224B168E8}"/>
              </a:ext>
            </a:extLst>
          </p:cNvPr>
          <p:cNvSpPr txBox="1">
            <a:spLocks noGrp="1"/>
          </p:cNvSpPr>
          <p:nvPr>
            <p:ph type="body" orient="vert" idx="1"/>
          </p:nvPr>
        </p:nvSpPr>
        <p:spPr>
          <a:xfrm>
            <a:off x="503240" y="269876"/>
            <a:ext cx="6653210" cy="4344991"/>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85530864-41F3-4C3B-ADB3-F156A185063B}"/>
              </a:ext>
            </a:extLst>
          </p:cNvPr>
          <p:cNvSpPr txBox="1">
            <a:spLocks noGrp="1"/>
          </p:cNvSpPr>
          <p:nvPr>
            <p:ph type="dt" sz="half" idx="7"/>
          </p:nvPr>
        </p:nvSpPr>
        <p:spPr/>
        <p:txBody>
          <a:bodyPr/>
          <a:lstStyle>
            <a:lvl1pPr>
              <a:defRPr/>
            </a:lvl1pPr>
          </a:lstStyle>
          <a:p>
            <a:pPr lvl="0"/>
            <a:endParaRPr lang="hr-HR"/>
          </a:p>
        </p:txBody>
      </p:sp>
      <p:sp>
        <p:nvSpPr>
          <p:cNvPr id="5" name="Footer Placeholder 4">
            <a:extLst>
              <a:ext uri="{FF2B5EF4-FFF2-40B4-BE49-F238E27FC236}">
                <a16:creationId xmlns:a16="http://schemas.microsoft.com/office/drawing/2014/main" id="{A8D9BF2D-1F80-4FEF-AF29-409890D2CCA8}"/>
              </a:ext>
            </a:extLst>
          </p:cNvPr>
          <p:cNvSpPr txBox="1">
            <a:spLocks noGrp="1"/>
          </p:cNvSpPr>
          <p:nvPr>
            <p:ph type="ftr" sz="quarter" idx="9"/>
          </p:nvPr>
        </p:nvSpPr>
        <p:spPr/>
        <p:txBody>
          <a:bodyPr/>
          <a:lstStyle>
            <a:lvl1pPr>
              <a:defRPr/>
            </a:lvl1pPr>
          </a:lstStyle>
          <a:p>
            <a:pPr lvl="0"/>
            <a:endParaRPr lang="hr-HR"/>
          </a:p>
        </p:txBody>
      </p:sp>
      <p:sp>
        <p:nvSpPr>
          <p:cNvPr id="6" name="Slide Number Placeholder 5">
            <a:extLst>
              <a:ext uri="{FF2B5EF4-FFF2-40B4-BE49-F238E27FC236}">
                <a16:creationId xmlns:a16="http://schemas.microsoft.com/office/drawing/2014/main" id="{AD10D156-5F4B-40AA-A1FE-7B9927F59562}"/>
              </a:ext>
            </a:extLst>
          </p:cNvPr>
          <p:cNvSpPr txBox="1">
            <a:spLocks noGrp="1"/>
          </p:cNvSpPr>
          <p:nvPr>
            <p:ph type="sldNum" sz="quarter" idx="8"/>
          </p:nvPr>
        </p:nvSpPr>
        <p:spPr/>
        <p:txBody>
          <a:bodyPr/>
          <a:lstStyle>
            <a:lvl1pPr>
              <a:defRPr/>
            </a:lvl1pPr>
          </a:lstStyle>
          <a:p>
            <a:pPr lvl="0"/>
            <a:fld id="{52B557E7-AC71-469A-BB76-E7F7DFBAACEC}" type="slidenum">
              <a:t>‹#›</a:t>
            </a:fld>
            <a:endParaRPr lang="hr-HR"/>
          </a:p>
        </p:txBody>
      </p:sp>
    </p:spTree>
    <p:extLst>
      <p:ext uri="{BB962C8B-B14F-4D97-AF65-F5344CB8AC3E}">
        <p14:creationId xmlns:p14="http://schemas.microsoft.com/office/powerpoint/2010/main" val="10066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2303-3C90-4607-95F9-49F6577F48E7}"/>
              </a:ext>
            </a:extLst>
          </p:cNvPr>
          <p:cNvSpPr txBox="1">
            <a:spLocks noGrp="1"/>
          </p:cNvSpPr>
          <p:nvPr>
            <p:ph type="title"/>
          </p:nvPr>
        </p:nvSpPr>
        <p:spPr/>
        <p:txBody>
          <a:bodyPr/>
          <a:lstStyle>
            <a:lvl1pPr>
              <a:defRPr lang="en-US"/>
            </a:lvl1pPr>
          </a:lstStyle>
          <a:p>
            <a:pPr lvl="0"/>
            <a:r>
              <a:rPr lang="en-US"/>
              <a:t>Click to edit Master title style</a:t>
            </a:r>
            <a:endParaRPr lang="hr-HR"/>
          </a:p>
        </p:txBody>
      </p:sp>
      <p:sp>
        <p:nvSpPr>
          <p:cNvPr id="3" name="Content Placeholder 2">
            <a:extLst>
              <a:ext uri="{FF2B5EF4-FFF2-40B4-BE49-F238E27FC236}">
                <a16:creationId xmlns:a16="http://schemas.microsoft.com/office/drawing/2014/main" id="{78A12871-4BD2-4F7C-8753-8F1A761D67F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E6AEAE0C-FEBE-4BA0-9BF0-818CDCB06BDA}"/>
              </a:ext>
            </a:extLst>
          </p:cNvPr>
          <p:cNvSpPr txBox="1">
            <a:spLocks noGrp="1"/>
          </p:cNvSpPr>
          <p:nvPr>
            <p:ph type="dt" sz="half" idx="7"/>
          </p:nvPr>
        </p:nvSpPr>
        <p:spPr/>
        <p:txBody>
          <a:bodyPr/>
          <a:lstStyle>
            <a:lvl1pPr>
              <a:defRPr/>
            </a:lvl1pPr>
          </a:lstStyle>
          <a:p>
            <a:pPr lvl="0"/>
            <a:endParaRPr lang="hr-HR"/>
          </a:p>
        </p:txBody>
      </p:sp>
      <p:sp>
        <p:nvSpPr>
          <p:cNvPr id="5" name="Footer Placeholder 4">
            <a:extLst>
              <a:ext uri="{FF2B5EF4-FFF2-40B4-BE49-F238E27FC236}">
                <a16:creationId xmlns:a16="http://schemas.microsoft.com/office/drawing/2014/main" id="{448C38E1-EC54-4CF6-8324-0E0CD78F09B7}"/>
              </a:ext>
            </a:extLst>
          </p:cNvPr>
          <p:cNvSpPr txBox="1">
            <a:spLocks noGrp="1"/>
          </p:cNvSpPr>
          <p:nvPr>
            <p:ph type="ftr" sz="quarter" idx="9"/>
          </p:nvPr>
        </p:nvSpPr>
        <p:spPr/>
        <p:txBody>
          <a:bodyPr/>
          <a:lstStyle>
            <a:lvl1pPr>
              <a:defRPr/>
            </a:lvl1pPr>
          </a:lstStyle>
          <a:p>
            <a:pPr lvl="0"/>
            <a:endParaRPr lang="hr-HR"/>
          </a:p>
        </p:txBody>
      </p:sp>
      <p:sp>
        <p:nvSpPr>
          <p:cNvPr id="6" name="Slide Number Placeholder 5">
            <a:extLst>
              <a:ext uri="{FF2B5EF4-FFF2-40B4-BE49-F238E27FC236}">
                <a16:creationId xmlns:a16="http://schemas.microsoft.com/office/drawing/2014/main" id="{07FFD538-2588-4526-BC3A-98BCC9C4E768}"/>
              </a:ext>
            </a:extLst>
          </p:cNvPr>
          <p:cNvSpPr txBox="1">
            <a:spLocks noGrp="1"/>
          </p:cNvSpPr>
          <p:nvPr>
            <p:ph type="sldNum" sz="quarter" idx="8"/>
          </p:nvPr>
        </p:nvSpPr>
        <p:spPr/>
        <p:txBody>
          <a:bodyPr/>
          <a:lstStyle>
            <a:lvl1pPr>
              <a:defRPr/>
            </a:lvl1pPr>
          </a:lstStyle>
          <a:p>
            <a:pPr lvl="0"/>
            <a:fld id="{061EC7A6-1079-442F-BF4E-7377291BAA72}" type="slidenum">
              <a:t>‹#›</a:t>
            </a:fld>
            <a:endParaRPr lang="hr-HR"/>
          </a:p>
        </p:txBody>
      </p:sp>
    </p:spTree>
    <p:extLst>
      <p:ext uri="{BB962C8B-B14F-4D97-AF65-F5344CB8AC3E}">
        <p14:creationId xmlns:p14="http://schemas.microsoft.com/office/powerpoint/2010/main" val="79221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4DB0-0E32-4641-BE14-DF4181E04D1F}"/>
              </a:ext>
            </a:extLst>
          </p:cNvPr>
          <p:cNvSpPr txBox="1">
            <a:spLocks noGrp="1"/>
          </p:cNvSpPr>
          <p:nvPr>
            <p:ph type="title"/>
          </p:nvPr>
        </p:nvSpPr>
        <p:spPr>
          <a:xfrm>
            <a:off x="687391" y="1414467"/>
            <a:ext cx="8694736" cy="2357432"/>
          </a:xfrm>
        </p:spPr>
        <p:txBody>
          <a:bodyPr anchor="b"/>
          <a:lstStyle>
            <a:lvl1pPr>
              <a:defRPr lang="en-US" sz="6000"/>
            </a:lvl1pPr>
          </a:lstStyle>
          <a:p>
            <a:pPr lvl="0"/>
            <a:r>
              <a:rPr lang="en-US"/>
              <a:t>Click to edit Master title style</a:t>
            </a:r>
            <a:endParaRPr lang="hr-HR"/>
          </a:p>
        </p:txBody>
      </p:sp>
      <p:sp>
        <p:nvSpPr>
          <p:cNvPr id="3" name="Text Placeholder 2">
            <a:extLst>
              <a:ext uri="{FF2B5EF4-FFF2-40B4-BE49-F238E27FC236}">
                <a16:creationId xmlns:a16="http://schemas.microsoft.com/office/drawing/2014/main" id="{C73233FC-770E-45B4-A716-D58716905E04}"/>
              </a:ext>
            </a:extLst>
          </p:cNvPr>
          <p:cNvSpPr txBox="1">
            <a:spLocks noGrp="1"/>
          </p:cNvSpPr>
          <p:nvPr>
            <p:ph type="body" idx="1"/>
          </p:nvPr>
        </p:nvSpPr>
        <p:spPr>
          <a:xfrm>
            <a:off x="687391" y="3794129"/>
            <a:ext cx="8694736" cy="1241426"/>
          </a:xfrm>
        </p:spPr>
        <p:txBody>
          <a:bodyPr/>
          <a:lstStyle>
            <a:lvl1pPr>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74A3486-04FD-481A-9E11-8A8B47AB6B9F}"/>
              </a:ext>
            </a:extLst>
          </p:cNvPr>
          <p:cNvSpPr txBox="1">
            <a:spLocks noGrp="1"/>
          </p:cNvSpPr>
          <p:nvPr>
            <p:ph type="dt" sz="half" idx="7"/>
          </p:nvPr>
        </p:nvSpPr>
        <p:spPr/>
        <p:txBody>
          <a:bodyPr/>
          <a:lstStyle>
            <a:lvl1pPr>
              <a:defRPr/>
            </a:lvl1pPr>
          </a:lstStyle>
          <a:p>
            <a:pPr lvl="0"/>
            <a:endParaRPr lang="hr-HR"/>
          </a:p>
        </p:txBody>
      </p:sp>
      <p:sp>
        <p:nvSpPr>
          <p:cNvPr id="5" name="Footer Placeholder 4">
            <a:extLst>
              <a:ext uri="{FF2B5EF4-FFF2-40B4-BE49-F238E27FC236}">
                <a16:creationId xmlns:a16="http://schemas.microsoft.com/office/drawing/2014/main" id="{D550DB05-CAF6-412C-A02B-FD660949C4B6}"/>
              </a:ext>
            </a:extLst>
          </p:cNvPr>
          <p:cNvSpPr txBox="1">
            <a:spLocks noGrp="1"/>
          </p:cNvSpPr>
          <p:nvPr>
            <p:ph type="ftr" sz="quarter" idx="9"/>
          </p:nvPr>
        </p:nvSpPr>
        <p:spPr/>
        <p:txBody>
          <a:bodyPr/>
          <a:lstStyle>
            <a:lvl1pPr>
              <a:defRPr/>
            </a:lvl1pPr>
          </a:lstStyle>
          <a:p>
            <a:pPr lvl="0"/>
            <a:endParaRPr lang="hr-HR"/>
          </a:p>
        </p:txBody>
      </p:sp>
      <p:sp>
        <p:nvSpPr>
          <p:cNvPr id="6" name="Slide Number Placeholder 5">
            <a:extLst>
              <a:ext uri="{FF2B5EF4-FFF2-40B4-BE49-F238E27FC236}">
                <a16:creationId xmlns:a16="http://schemas.microsoft.com/office/drawing/2014/main" id="{06E9E139-5D12-4D2E-B2C5-3EAB8632DE78}"/>
              </a:ext>
            </a:extLst>
          </p:cNvPr>
          <p:cNvSpPr txBox="1">
            <a:spLocks noGrp="1"/>
          </p:cNvSpPr>
          <p:nvPr>
            <p:ph type="sldNum" sz="quarter" idx="8"/>
          </p:nvPr>
        </p:nvSpPr>
        <p:spPr/>
        <p:txBody>
          <a:bodyPr/>
          <a:lstStyle>
            <a:lvl1pPr>
              <a:defRPr/>
            </a:lvl1pPr>
          </a:lstStyle>
          <a:p>
            <a:pPr lvl="0"/>
            <a:fld id="{720D9171-0731-4B04-83AA-EE108BAEAF3D}" type="slidenum">
              <a:t>‹#›</a:t>
            </a:fld>
            <a:endParaRPr lang="hr-HR"/>
          </a:p>
        </p:txBody>
      </p:sp>
    </p:spTree>
    <p:extLst>
      <p:ext uri="{BB962C8B-B14F-4D97-AF65-F5344CB8AC3E}">
        <p14:creationId xmlns:p14="http://schemas.microsoft.com/office/powerpoint/2010/main" val="206822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0914-D42F-49C2-B093-08F040DECDB0}"/>
              </a:ext>
            </a:extLst>
          </p:cNvPr>
          <p:cNvSpPr txBox="1">
            <a:spLocks noGrp="1"/>
          </p:cNvSpPr>
          <p:nvPr>
            <p:ph type="title"/>
          </p:nvPr>
        </p:nvSpPr>
        <p:spPr/>
        <p:txBody>
          <a:bodyPr/>
          <a:lstStyle>
            <a:lvl1pPr>
              <a:defRPr lang="en-US"/>
            </a:lvl1pPr>
          </a:lstStyle>
          <a:p>
            <a:pPr lvl="0"/>
            <a:r>
              <a:rPr lang="en-US"/>
              <a:t>Click to edit Master title style</a:t>
            </a:r>
            <a:endParaRPr lang="hr-HR"/>
          </a:p>
        </p:txBody>
      </p:sp>
      <p:sp>
        <p:nvSpPr>
          <p:cNvPr id="3" name="Content Placeholder 2">
            <a:extLst>
              <a:ext uri="{FF2B5EF4-FFF2-40B4-BE49-F238E27FC236}">
                <a16:creationId xmlns:a16="http://schemas.microsoft.com/office/drawing/2014/main" id="{7C6D53FB-AA6A-4F94-8A75-1617DEF8243C}"/>
              </a:ext>
            </a:extLst>
          </p:cNvPr>
          <p:cNvSpPr txBox="1">
            <a:spLocks noGrp="1"/>
          </p:cNvSpPr>
          <p:nvPr>
            <p:ph idx="1"/>
          </p:nvPr>
        </p:nvSpPr>
        <p:spPr>
          <a:xfrm>
            <a:off x="503240" y="1327151"/>
            <a:ext cx="4459291" cy="328771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7B5E58B0-9BCB-4D9B-A96B-ED47E4701E5F}"/>
              </a:ext>
            </a:extLst>
          </p:cNvPr>
          <p:cNvSpPr txBox="1">
            <a:spLocks noGrp="1"/>
          </p:cNvSpPr>
          <p:nvPr>
            <p:ph idx="2"/>
          </p:nvPr>
        </p:nvSpPr>
        <p:spPr>
          <a:xfrm>
            <a:off x="5114925" y="1327151"/>
            <a:ext cx="4460872" cy="328771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7E32708F-7F5F-45BC-8617-7E93CCE99DA2}"/>
              </a:ext>
            </a:extLst>
          </p:cNvPr>
          <p:cNvSpPr txBox="1">
            <a:spLocks noGrp="1"/>
          </p:cNvSpPr>
          <p:nvPr>
            <p:ph type="dt" sz="half" idx="7"/>
          </p:nvPr>
        </p:nvSpPr>
        <p:spPr/>
        <p:txBody>
          <a:bodyPr/>
          <a:lstStyle>
            <a:lvl1pPr>
              <a:defRPr/>
            </a:lvl1pPr>
          </a:lstStyle>
          <a:p>
            <a:pPr lvl="0"/>
            <a:endParaRPr lang="hr-HR"/>
          </a:p>
        </p:txBody>
      </p:sp>
      <p:sp>
        <p:nvSpPr>
          <p:cNvPr id="6" name="Footer Placeholder 5">
            <a:extLst>
              <a:ext uri="{FF2B5EF4-FFF2-40B4-BE49-F238E27FC236}">
                <a16:creationId xmlns:a16="http://schemas.microsoft.com/office/drawing/2014/main" id="{25E8D3A8-A911-4528-89B1-B5E3595F046E}"/>
              </a:ext>
            </a:extLst>
          </p:cNvPr>
          <p:cNvSpPr txBox="1">
            <a:spLocks noGrp="1"/>
          </p:cNvSpPr>
          <p:nvPr>
            <p:ph type="ftr" sz="quarter" idx="9"/>
          </p:nvPr>
        </p:nvSpPr>
        <p:spPr/>
        <p:txBody>
          <a:bodyPr/>
          <a:lstStyle>
            <a:lvl1pPr>
              <a:defRPr/>
            </a:lvl1pPr>
          </a:lstStyle>
          <a:p>
            <a:pPr lvl="0"/>
            <a:endParaRPr lang="hr-HR"/>
          </a:p>
        </p:txBody>
      </p:sp>
      <p:sp>
        <p:nvSpPr>
          <p:cNvPr id="7" name="Slide Number Placeholder 6">
            <a:extLst>
              <a:ext uri="{FF2B5EF4-FFF2-40B4-BE49-F238E27FC236}">
                <a16:creationId xmlns:a16="http://schemas.microsoft.com/office/drawing/2014/main" id="{4674F747-7E40-4BAB-BFF6-6671E0CF3012}"/>
              </a:ext>
            </a:extLst>
          </p:cNvPr>
          <p:cNvSpPr txBox="1">
            <a:spLocks noGrp="1"/>
          </p:cNvSpPr>
          <p:nvPr>
            <p:ph type="sldNum" sz="quarter" idx="8"/>
          </p:nvPr>
        </p:nvSpPr>
        <p:spPr/>
        <p:txBody>
          <a:bodyPr/>
          <a:lstStyle>
            <a:lvl1pPr>
              <a:defRPr/>
            </a:lvl1pPr>
          </a:lstStyle>
          <a:p>
            <a:pPr lvl="0"/>
            <a:fld id="{7BF02473-34D1-4D6F-83E6-AAAD387FCB59}" type="slidenum">
              <a:t>‹#›</a:t>
            </a:fld>
            <a:endParaRPr lang="hr-HR"/>
          </a:p>
        </p:txBody>
      </p:sp>
    </p:spTree>
    <p:extLst>
      <p:ext uri="{BB962C8B-B14F-4D97-AF65-F5344CB8AC3E}">
        <p14:creationId xmlns:p14="http://schemas.microsoft.com/office/powerpoint/2010/main" val="357491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627F-4531-4C51-A45A-052F80135343}"/>
              </a:ext>
            </a:extLst>
          </p:cNvPr>
          <p:cNvSpPr txBox="1">
            <a:spLocks noGrp="1"/>
          </p:cNvSpPr>
          <p:nvPr>
            <p:ph type="title"/>
          </p:nvPr>
        </p:nvSpPr>
        <p:spPr>
          <a:xfrm>
            <a:off x="693736" y="301623"/>
            <a:ext cx="8694736" cy="1096959"/>
          </a:xfrm>
        </p:spPr>
        <p:txBody>
          <a:bodyPr/>
          <a:lstStyle>
            <a:lvl1pPr>
              <a:defRPr lang="en-US"/>
            </a:lvl1pPr>
          </a:lstStyle>
          <a:p>
            <a:pPr lvl="0"/>
            <a:r>
              <a:rPr lang="en-US"/>
              <a:t>Click to edit Master title style</a:t>
            </a:r>
            <a:endParaRPr lang="hr-HR"/>
          </a:p>
        </p:txBody>
      </p:sp>
      <p:sp>
        <p:nvSpPr>
          <p:cNvPr id="3" name="Text Placeholder 2">
            <a:extLst>
              <a:ext uri="{FF2B5EF4-FFF2-40B4-BE49-F238E27FC236}">
                <a16:creationId xmlns:a16="http://schemas.microsoft.com/office/drawing/2014/main" id="{76A686B9-CB29-4A06-A36B-AD0DD92378DA}"/>
              </a:ext>
            </a:extLst>
          </p:cNvPr>
          <p:cNvSpPr txBox="1">
            <a:spLocks noGrp="1"/>
          </p:cNvSpPr>
          <p:nvPr>
            <p:ph type="body" idx="1"/>
          </p:nvPr>
        </p:nvSpPr>
        <p:spPr>
          <a:xfrm>
            <a:off x="693736" y="1390646"/>
            <a:ext cx="4265611" cy="681035"/>
          </a:xfrm>
        </p:spPr>
        <p:txBody>
          <a:bodyPr anchor="b"/>
          <a:lstStyle>
            <a:lvl1pPr>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A16A3F6F-7792-4BB0-AAB8-77BE8CF9F541}"/>
              </a:ext>
            </a:extLst>
          </p:cNvPr>
          <p:cNvSpPr txBox="1">
            <a:spLocks noGrp="1"/>
          </p:cNvSpPr>
          <p:nvPr>
            <p:ph idx="2"/>
          </p:nvPr>
        </p:nvSpPr>
        <p:spPr>
          <a:xfrm>
            <a:off x="693736" y="2071692"/>
            <a:ext cx="4265611" cy="304641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8F9F7B92-9EAD-40A5-A327-1C5CBFF03BB9}"/>
              </a:ext>
            </a:extLst>
          </p:cNvPr>
          <p:cNvSpPr txBox="1">
            <a:spLocks noGrp="1"/>
          </p:cNvSpPr>
          <p:nvPr>
            <p:ph type="body" idx="3"/>
          </p:nvPr>
        </p:nvSpPr>
        <p:spPr>
          <a:xfrm>
            <a:off x="5103815" y="1390646"/>
            <a:ext cx="4284658" cy="681035"/>
          </a:xfrm>
        </p:spPr>
        <p:txBody>
          <a:bodyPr anchor="b"/>
          <a:lstStyle>
            <a:lvl1pPr>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AC7613CE-9397-4EDB-A94B-E2EC0B8CAEAC}"/>
              </a:ext>
            </a:extLst>
          </p:cNvPr>
          <p:cNvSpPr txBox="1">
            <a:spLocks noGrp="1"/>
          </p:cNvSpPr>
          <p:nvPr>
            <p:ph idx="4"/>
          </p:nvPr>
        </p:nvSpPr>
        <p:spPr>
          <a:xfrm>
            <a:off x="5103815" y="2071692"/>
            <a:ext cx="4284658" cy="304641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374CE256-6272-4932-8DB1-251E9223D20B}"/>
              </a:ext>
            </a:extLst>
          </p:cNvPr>
          <p:cNvSpPr txBox="1">
            <a:spLocks noGrp="1"/>
          </p:cNvSpPr>
          <p:nvPr>
            <p:ph type="dt" sz="half" idx="7"/>
          </p:nvPr>
        </p:nvSpPr>
        <p:spPr/>
        <p:txBody>
          <a:bodyPr/>
          <a:lstStyle>
            <a:lvl1pPr>
              <a:defRPr/>
            </a:lvl1pPr>
          </a:lstStyle>
          <a:p>
            <a:pPr lvl="0"/>
            <a:endParaRPr lang="hr-HR"/>
          </a:p>
        </p:txBody>
      </p:sp>
      <p:sp>
        <p:nvSpPr>
          <p:cNvPr id="8" name="Footer Placeholder 7">
            <a:extLst>
              <a:ext uri="{FF2B5EF4-FFF2-40B4-BE49-F238E27FC236}">
                <a16:creationId xmlns:a16="http://schemas.microsoft.com/office/drawing/2014/main" id="{5F142B9B-B882-4C4C-956A-3AE4A6AF971F}"/>
              </a:ext>
            </a:extLst>
          </p:cNvPr>
          <p:cNvSpPr txBox="1">
            <a:spLocks noGrp="1"/>
          </p:cNvSpPr>
          <p:nvPr>
            <p:ph type="ftr" sz="quarter" idx="9"/>
          </p:nvPr>
        </p:nvSpPr>
        <p:spPr/>
        <p:txBody>
          <a:bodyPr/>
          <a:lstStyle>
            <a:lvl1pPr>
              <a:defRPr/>
            </a:lvl1pPr>
          </a:lstStyle>
          <a:p>
            <a:pPr lvl="0"/>
            <a:endParaRPr lang="hr-HR"/>
          </a:p>
        </p:txBody>
      </p:sp>
      <p:sp>
        <p:nvSpPr>
          <p:cNvPr id="9" name="Slide Number Placeholder 8">
            <a:extLst>
              <a:ext uri="{FF2B5EF4-FFF2-40B4-BE49-F238E27FC236}">
                <a16:creationId xmlns:a16="http://schemas.microsoft.com/office/drawing/2014/main" id="{F74A3EAA-0A37-41D8-8284-DF98C09AB468}"/>
              </a:ext>
            </a:extLst>
          </p:cNvPr>
          <p:cNvSpPr txBox="1">
            <a:spLocks noGrp="1"/>
          </p:cNvSpPr>
          <p:nvPr>
            <p:ph type="sldNum" sz="quarter" idx="8"/>
          </p:nvPr>
        </p:nvSpPr>
        <p:spPr/>
        <p:txBody>
          <a:bodyPr/>
          <a:lstStyle>
            <a:lvl1pPr>
              <a:defRPr/>
            </a:lvl1pPr>
          </a:lstStyle>
          <a:p>
            <a:pPr lvl="0"/>
            <a:fld id="{43528247-9844-4829-BB68-88992822F286}" type="slidenum">
              <a:t>‹#›</a:t>
            </a:fld>
            <a:endParaRPr lang="hr-HR"/>
          </a:p>
        </p:txBody>
      </p:sp>
    </p:spTree>
    <p:extLst>
      <p:ext uri="{BB962C8B-B14F-4D97-AF65-F5344CB8AC3E}">
        <p14:creationId xmlns:p14="http://schemas.microsoft.com/office/powerpoint/2010/main" val="99282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AC49-68CE-47B4-B28C-46D2211D19D7}"/>
              </a:ext>
            </a:extLst>
          </p:cNvPr>
          <p:cNvSpPr txBox="1">
            <a:spLocks noGrp="1"/>
          </p:cNvSpPr>
          <p:nvPr>
            <p:ph type="title"/>
          </p:nvPr>
        </p:nvSpPr>
        <p:spPr/>
        <p:txBody>
          <a:bodyPr/>
          <a:lstStyle>
            <a:lvl1pPr>
              <a:defRPr lang="en-US"/>
            </a:lvl1pPr>
          </a:lstStyle>
          <a:p>
            <a:pPr lvl="0"/>
            <a:r>
              <a:rPr lang="en-US"/>
              <a:t>Click to edit Master title style</a:t>
            </a:r>
            <a:endParaRPr lang="hr-HR"/>
          </a:p>
        </p:txBody>
      </p:sp>
      <p:sp>
        <p:nvSpPr>
          <p:cNvPr id="3" name="Date Placeholder 2">
            <a:extLst>
              <a:ext uri="{FF2B5EF4-FFF2-40B4-BE49-F238E27FC236}">
                <a16:creationId xmlns:a16="http://schemas.microsoft.com/office/drawing/2014/main" id="{302B8202-90B3-4860-BADE-0BE460787341}"/>
              </a:ext>
            </a:extLst>
          </p:cNvPr>
          <p:cNvSpPr txBox="1">
            <a:spLocks noGrp="1"/>
          </p:cNvSpPr>
          <p:nvPr>
            <p:ph type="dt" sz="half" idx="7"/>
          </p:nvPr>
        </p:nvSpPr>
        <p:spPr/>
        <p:txBody>
          <a:bodyPr/>
          <a:lstStyle>
            <a:lvl1pPr>
              <a:defRPr/>
            </a:lvl1pPr>
          </a:lstStyle>
          <a:p>
            <a:pPr lvl="0"/>
            <a:endParaRPr lang="hr-HR"/>
          </a:p>
        </p:txBody>
      </p:sp>
      <p:sp>
        <p:nvSpPr>
          <p:cNvPr id="4" name="Footer Placeholder 3">
            <a:extLst>
              <a:ext uri="{FF2B5EF4-FFF2-40B4-BE49-F238E27FC236}">
                <a16:creationId xmlns:a16="http://schemas.microsoft.com/office/drawing/2014/main" id="{603D443F-B17B-4F73-85D3-B70AF27B5DEF}"/>
              </a:ext>
            </a:extLst>
          </p:cNvPr>
          <p:cNvSpPr txBox="1">
            <a:spLocks noGrp="1"/>
          </p:cNvSpPr>
          <p:nvPr>
            <p:ph type="ftr" sz="quarter" idx="9"/>
          </p:nvPr>
        </p:nvSpPr>
        <p:spPr/>
        <p:txBody>
          <a:bodyPr/>
          <a:lstStyle>
            <a:lvl1pPr>
              <a:defRPr/>
            </a:lvl1pPr>
          </a:lstStyle>
          <a:p>
            <a:pPr lvl="0"/>
            <a:endParaRPr lang="hr-HR"/>
          </a:p>
        </p:txBody>
      </p:sp>
      <p:sp>
        <p:nvSpPr>
          <p:cNvPr id="5" name="Slide Number Placeholder 4">
            <a:extLst>
              <a:ext uri="{FF2B5EF4-FFF2-40B4-BE49-F238E27FC236}">
                <a16:creationId xmlns:a16="http://schemas.microsoft.com/office/drawing/2014/main" id="{A445A831-891C-4BE8-8906-6F79D7FD22D9}"/>
              </a:ext>
            </a:extLst>
          </p:cNvPr>
          <p:cNvSpPr txBox="1">
            <a:spLocks noGrp="1"/>
          </p:cNvSpPr>
          <p:nvPr>
            <p:ph type="sldNum" sz="quarter" idx="8"/>
          </p:nvPr>
        </p:nvSpPr>
        <p:spPr/>
        <p:txBody>
          <a:bodyPr/>
          <a:lstStyle>
            <a:lvl1pPr>
              <a:defRPr/>
            </a:lvl1pPr>
          </a:lstStyle>
          <a:p>
            <a:pPr lvl="0"/>
            <a:fld id="{09D46E63-608D-4EE4-859A-F655995A8A05}" type="slidenum">
              <a:t>‹#›</a:t>
            </a:fld>
            <a:endParaRPr lang="hr-HR"/>
          </a:p>
        </p:txBody>
      </p:sp>
    </p:spTree>
    <p:extLst>
      <p:ext uri="{BB962C8B-B14F-4D97-AF65-F5344CB8AC3E}">
        <p14:creationId xmlns:p14="http://schemas.microsoft.com/office/powerpoint/2010/main" val="355594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AE146-5E5B-47B8-B9CE-D1A133156DCC}"/>
              </a:ext>
            </a:extLst>
          </p:cNvPr>
          <p:cNvSpPr txBox="1">
            <a:spLocks noGrp="1"/>
          </p:cNvSpPr>
          <p:nvPr>
            <p:ph type="dt" sz="half" idx="7"/>
          </p:nvPr>
        </p:nvSpPr>
        <p:spPr/>
        <p:txBody>
          <a:bodyPr/>
          <a:lstStyle>
            <a:lvl1pPr>
              <a:defRPr/>
            </a:lvl1pPr>
          </a:lstStyle>
          <a:p>
            <a:pPr lvl="0"/>
            <a:endParaRPr lang="hr-HR"/>
          </a:p>
        </p:txBody>
      </p:sp>
      <p:sp>
        <p:nvSpPr>
          <p:cNvPr id="3" name="Footer Placeholder 2">
            <a:extLst>
              <a:ext uri="{FF2B5EF4-FFF2-40B4-BE49-F238E27FC236}">
                <a16:creationId xmlns:a16="http://schemas.microsoft.com/office/drawing/2014/main" id="{1BFBCCF5-63B7-4AFE-B008-531162170EFD}"/>
              </a:ext>
            </a:extLst>
          </p:cNvPr>
          <p:cNvSpPr txBox="1">
            <a:spLocks noGrp="1"/>
          </p:cNvSpPr>
          <p:nvPr>
            <p:ph type="ftr" sz="quarter" idx="9"/>
          </p:nvPr>
        </p:nvSpPr>
        <p:spPr/>
        <p:txBody>
          <a:bodyPr/>
          <a:lstStyle>
            <a:lvl1pPr>
              <a:defRPr/>
            </a:lvl1pPr>
          </a:lstStyle>
          <a:p>
            <a:pPr lvl="0"/>
            <a:endParaRPr lang="hr-HR"/>
          </a:p>
        </p:txBody>
      </p:sp>
      <p:sp>
        <p:nvSpPr>
          <p:cNvPr id="4" name="Slide Number Placeholder 3">
            <a:extLst>
              <a:ext uri="{FF2B5EF4-FFF2-40B4-BE49-F238E27FC236}">
                <a16:creationId xmlns:a16="http://schemas.microsoft.com/office/drawing/2014/main" id="{32415956-FDFE-4F82-9921-C90C202E7FF3}"/>
              </a:ext>
            </a:extLst>
          </p:cNvPr>
          <p:cNvSpPr txBox="1">
            <a:spLocks noGrp="1"/>
          </p:cNvSpPr>
          <p:nvPr>
            <p:ph type="sldNum" sz="quarter" idx="8"/>
          </p:nvPr>
        </p:nvSpPr>
        <p:spPr/>
        <p:txBody>
          <a:bodyPr/>
          <a:lstStyle>
            <a:lvl1pPr>
              <a:defRPr/>
            </a:lvl1pPr>
          </a:lstStyle>
          <a:p>
            <a:pPr lvl="0"/>
            <a:fld id="{875822D7-A31C-4FDB-8E7F-E0208387F53D}" type="slidenum">
              <a:t>‹#›</a:t>
            </a:fld>
            <a:endParaRPr lang="hr-HR"/>
          </a:p>
        </p:txBody>
      </p:sp>
    </p:spTree>
    <p:extLst>
      <p:ext uri="{BB962C8B-B14F-4D97-AF65-F5344CB8AC3E}">
        <p14:creationId xmlns:p14="http://schemas.microsoft.com/office/powerpoint/2010/main" val="37106056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038E-7D38-453C-AA74-86C275BEA94D}"/>
              </a:ext>
            </a:extLst>
          </p:cNvPr>
          <p:cNvSpPr txBox="1">
            <a:spLocks noGrp="1"/>
          </p:cNvSpPr>
          <p:nvPr>
            <p:ph type="title"/>
          </p:nvPr>
        </p:nvSpPr>
        <p:spPr>
          <a:xfrm>
            <a:off x="693736" y="377820"/>
            <a:ext cx="3251204" cy="1323978"/>
          </a:xfrm>
        </p:spPr>
        <p:txBody>
          <a:bodyPr anchor="b"/>
          <a:lstStyle>
            <a:lvl1pPr>
              <a:defRPr lang="en-US" sz="3200"/>
            </a:lvl1pPr>
          </a:lstStyle>
          <a:p>
            <a:pPr lvl="0"/>
            <a:r>
              <a:rPr lang="en-US"/>
              <a:t>Click to edit Master title style</a:t>
            </a:r>
            <a:endParaRPr lang="hr-HR"/>
          </a:p>
        </p:txBody>
      </p:sp>
      <p:sp>
        <p:nvSpPr>
          <p:cNvPr id="3" name="Content Placeholder 2">
            <a:extLst>
              <a:ext uri="{FF2B5EF4-FFF2-40B4-BE49-F238E27FC236}">
                <a16:creationId xmlns:a16="http://schemas.microsoft.com/office/drawing/2014/main" id="{A2187094-D8C3-415F-929D-0E3EB9C9C186}"/>
              </a:ext>
            </a:extLst>
          </p:cNvPr>
          <p:cNvSpPr txBox="1">
            <a:spLocks noGrp="1"/>
          </p:cNvSpPr>
          <p:nvPr>
            <p:ph idx="1"/>
          </p:nvPr>
        </p:nvSpPr>
        <p:spPr>
          <a:xfrm>
            <a:off x="4286249" y="815973"/>
            <a:ext cx="5102223" cy="4030666"/>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44670534-BF4B-42AC-A421-45677C453A73}"/>
              </a:ext>
            </a:extLst>
          </p:cNvPr>
          <p:cNvSpPr txBox="1">
            <a:spLocks noGrp="1"/>
          </p:cNvSpPr>
          <p:nvPr>
            <p:ph type="body" idx="2"/>
          </p:nvPr>
        </p:nvSpPr>
        <p:spPr>
          <a:xfrm>
            <a:off x="693736" y="1701798"/>
            <a:ext cx="3251204" cy="3151186"/>
          </a:xfrm>
        </p:spPr>
        <p:txBody>
          <a:bodyPr/>
          <a:lstStyle>
            <a:lvl1pPr>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E733351-F136-4A96-8440-AD3FF6E5E2DF}"/>
              </a:ext>
            </a:extLst>
          </p:cNvPr>
          <p:cNvSpPr txBox="1">
            <a:spLocks noGrp="1"/>
          </p:cNvSpPr>
          <p:nvPr>
            <p:ph type="dt" sz="half" idx="7"/>
          </p:nvPr>
        </p:nvSpPr>
        <p:spPr/>
        <p:txBody>
          <a:bodyPr/>
          <a:lstStyle>
            <a:lvl1pPr>
              <a:defRPr/>
            </a:lvl1pPr>
          </a:lstStyle>
          <a:p>
            <a:pPr lvl="0"/>
            <a:endParaRPr lang="hr-HR"/>
          </a:p>
        </p:txBody>
      </p:sp>
      <p:sp>
        <p:nvSpPr>
          <p:cNvPr id="6" name="Footer Placeholder 5">
            <a:extLst>
              <a:ext uri="{FF2B5EF4-FFF2-40B4-BE49-F238E27FC236}">
                <a16:creationId xmlns:a16="http://schemas.microsoft.com/office/drawing/2014/main" id="{2E5FC824-3E62-431C-96DB-C639291EC056}"/>
              </a:ext>
            </a:extLst>
          </p:cNvPr>
          <p:cNvSpPr txBox="1">
            <a:spLocks noGrp="1"/>
          </p:cNvSpPr>
          <p:nvPr>
            <p:ph type="ftr" sz="quarter" idx="9"/>
          </p:nvPr>
        </p:nvSpPr>
        <p:spPr/>
        <p:txBody>
          <a:bodyPr/>
          <a:lstStyle>
            <a:lvl1pPr>
              <a:defRPr/>
            </a:lvl1pPr>
          </a:lstStyle>
          <a:p>
            <a:pPr lvl="0"/>
            <a:endParaRPr lang="hr-HR"/>
          </a:p>
        </p:txBody>
      </p:sp>
      <p:sp>
        <p:nvSpPr>
          <p:cNvPr id="7" name="Slide Number Placeholder 6">
            <a:extLst>
              <a:ext uri="{FF2B5EF4-FFF2-40B4-BE49-F238E27FC236}">
                <a16:creationId xmlns:a16="http://schemas.microsoft.com/office/drawing/2014/main" id="{A61297FB-8568-4041-AE34-034AE53F797C}"/>
              </a:ext>
            </a:extLst>
          </p:cNvPr>
          <p:cNvSpPr txBox="1">
            <a:spLocks noGrp="1"/>
          </p:cNvSpPr>
          <p:nvPr>
            <p:ph type="sldNum" sz="quarter" idx="8"/>
          </p:nvPr>
        </p:nvSpPr>
        <p:spPr/>
        <p:txBody>
          <a:bodyPr/>
          <a:lstStyle>
            <a:lvl1pPr>
              <a:defRPr/>
            </a:lvl1pPr>
          </a:lstStyle>
          <a:p>
            <a:pPr lvl="0"/>
            <a:fld id="{5C78C207-7279-4DF7-A31B-5CE3DCEF5F3F}" type="slidenum">
              <a:t>‹#›</a:t>
            </a:fld>
            <a:endParaRPr lang="hr-HR"/>
          </a:p>
        </p:txBody>
      </p:sp>
    </p:spTree>
    <p:extLst>
      <p:ext uri="{BB962C8B-B14F-4D97-AF65-F5344CB8AC3E}">
        <p14:creationId xmlns:p14="http://schemas.microsoft.com/office/powerpoint/2010/main" val="204695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D392-2687-436A-9F56-5CE369AC5FD6}"/>
              </a:ext>
            </a:extLst>
          </p:cNvPr>
          <p:cNvSpPr txBox="1">
            <a:spLocks noGrp="1"/>
          </p:cNvSpPr>
          <p:nvPr>
            <p:ph type="title"/>
          </p:nvPr>
        </p:nvSpPr>
        <p:spPr>
          <a:xfrm>
            <a:off x="693736" y="377820"/>
            <a:ext cx="3251204" cy="1323978"/>
          </a:xfrm>
        </p:spPr>
        <p:txBody>
          <a:bodyPr anchor="b"/>
          <a:lstStyle>
            <a:lvl1pPr>
              <a:defRPr lang="en-US" sz="3200"/>
            </a:lvl1pPr>
          </a:lstStyle>
          <a:p>
            <a:pPr lvl="0"/>
            <a:r>
              <a:rPr lang="en-US"/>
              <a:t>Click to edit Master title style</a:t>
            </a:r>
            <a:endParaRPr lang="hr-HR"/>
          </a:p>
        </p:txBody>
      </p:sp>
      <p:sp>
        <p:nvSpPr>
          <p:cNvPr id="3" name="Picture Placeholder 2">
            <a:extLst>
              <a:ext uri="{FF2B5EF4-FFF2-40B4-BE49-F238E27FC236}">
                <a16:creationId xmlns:a16="http://schemas.microsoft.com/office/drawing/2014/main" id="{E8DD3A6C-A4A1-4807-BCF8-A74668A77739}"/>
              </a:ext>
            </a:extLst>
          </p:cNvPr>
          <p:cNvSpPr txBox="1">
            <a:spLocks noGrp="1"/>
          </p:cNvSpPr>
          <p:nvPr>
            <p:ph type="pic" idx="1"/>
          </p:nvPr>
        </p:nvSpPr>
        <p:spPr>
          <a:xfrm>
            <a:off x="4286249" y="815973"/>
            <a:ext cx="5102223" cy="4030666"/>
          </a:xfrm>
        </p:spPr>
        <p:txBody>
          <a:bodyPr/>
          <a:lstStyle>
            <a:lvl1pPr>
              <a:defRPr lang="hr-HR" sz="3200"/>
            </a:lvl1pPr>
          </a:lstStyle>
          <a:p>
            <a:pPr lvl="0"/>
            <a:endParaRPr lang="hr-HR"/>
          </a:p>
        </p:txBody>
      </p:sp>
      <p:sp>
        <p:nvSpPr>
          <p:cNvPr id="4" name="Text Placeholder 3">
            <a:extLst>
              <a:ext uri="{FF2B5EF4-FFF2-40B4-BE49-F238E27FC236}">
                <a16:creationId xmlns:a16="http://schemas.microsoft.com/office/drawing/2014/main" id="{D82F1D31-8CD4-4A31-9A47-2266FF875209}"/>
              </a:ext>
            </a:extLst>
          </p:cNvPr>
          <p:cNvSpPr txBox="1">
            <a:spLocks noGrp="1"/>
          </p:cNvSpPr>
          <p:nvPr>
            <p:ph type="body" idx="2"/>
          </p:nvPr>
        </p:nvSpPr>
        <p:spPr>
          <a:xfrm>
            <a:off x="693736" y="1701798"/>
            <a:ext cx="3251204" cy="3151186"/>
          </a:xfrm>
        </p:spPr>
        <p:txBody>
          <a:bodyPr/>
          <a:lstStyle>
            <a:lvl1pPr>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3DFFD76-86BE-460F-865D-69081331324D}"/>
              </a:ext>
            </a:extLst>
          </p:cNvPr>
          <p:cNvSpPr txBox="1">
            <a:spLocks noGrp="1"/>
          </p:cNvSpPr>
          <p:nvPr>
            <p:ph type="dt" sz="half" idx="7"/>
          </p:nvPr>
        </p:nvSpPr>
        <p:spPr/>
        <p:txBody>
          <a:bodyPr/>
          <a:lstStyle>
            <a:lvl1pPr>
              <a:defRPr/>
            </a:lvl1pPr>
          </a:lstStyle>
          <a:p>
            <a:pPr lvl="0"/>
            <a:endParaRPr lang="hr-HR"/>
          </a:p>
        </p:txBody>
      </p:sp>
      <p:sp>
        <p:nvSpPr>
          <p:cNvPr id="6" name="Footer Placeholder 5">
            <a:extLst>
              <a:ext uri="{FF2B5EF4-FFF2-40B4-BE49-F238E27FC236}">
                <a16:creationId xmlns:a16="http://schemas.microsoft.com/office/drawing/2014/main" id="{0FE0EC7D-23E5-4D49-A2F7-5BC62D1FD358}"/>
              </a:ext>
            </a:extLst>
          </p:cNvPr>
          <p:cNvSpPr txBox="1">
            <a:spLocks noGrp="1"/>
          </p:cNvSpPr>
          <p:nvPr>
            <p:ph type="ftr" sz="quarter" idx="9"/>
          </p:nvPr>
        </p:nvSpPr>
        <p:spPr/>
        <p:txBody>
          <a:bodyPr/>
          <a:lstStyle>
            <a:lvl1pPr>
              <a:defRPr/>
            </a:lvl1pPr>
          </a:lstStyle>
          <a:p>
            <a:pPr lvl="0"/>
            <a:endParaRPr lang="hr-HR"/>
          </a:p>
        </p:txBody>
      </p:sp>
      <p:sp>
        <p:nvSpPr>
          <p:cNvPr id="7" name="Slide Number Placeholder 6">
            <a:extLst>
              <a:ext uri="{FF2B5EF4-FFF2-40B4-BE49-F238E27FC236}">
                <a16:creationId xmlns:a16="http://schemas.microsoft.com/office/drawing/2014/main" id="{34F5ABD3-87CD-4B07-97E8-DDCDFEBE1560}"/>
              </a:ext>
            </a:extLst>
          </p:cNvPr>
          <p:cNvSpPr txBox="1">
            <a:spLocks noGrp="1"/>
          </p:cNvSpPr>
          <p:nvPr>
            <p:ph type="sldNum" sz="quarter" idx="8"/>
          </p:nvPr>
        </p:nvSpPr>
        <p:spPr/>
        <p:txBody>
          <a:bodyPr/>
          <a:lstStyle>
            <a:lvl1pPr>
              <a:defRPr/>
            </a:lvl1pPr>
          </a:lstStyle>
          <a:p>
            <a:pPr lvl="0"/>
            <a:fld id="{E7BB6BFC-892E-46C1-8005-83F3E6D50282}" type="slidenum">
              <a:t>‹#›</a:t>
            </a:fld>
            <a:endParaRPr lang="hr-HR"/>
          </a:p>
        </p:txBody>
      </p:sp>
    </p:spTree>
    <p:extLst>
      <p:ext uri="{BB962C8B-B14F-4D97-AF65-F5344CB8AC3E}">
        <p14:creationId xmlns:p14="http://schemas.microsoft.com/office/powerpoint/2010/main" val="423493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D773AE-00F9-4C03-9C61-702E6D6461CC}"/>
              </a:ext>
            </a:extLst>
          </p:cNvPr>
          <p:cNvSpPr/>
          <p:nvPr/>
        </p:nvSpPr>
        <p:spPr>
          <a:xfrm>
            <a:off x="35999" y="90004"/>
            <a:ext cx="7740002" cy="117000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729FCF"/>
          </a:solidFill>
          <a:ln w="0" cap="flat">
            <a:solidFill>
              <a:srgbClr val="3465A4"/>
            </a:solidFill>
            <a:prstDash val="solid"/>
            <a:miter/>
          </a:ln>
        </p:spPr>
        <p:txBody>
          <a:bodyPr vert="horz" wrap="non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Liberation Sans" pitchFamily="18"/>
              <a:ea typeface="Microsoft YaHei" pitchFamily="2"/>
              <a:cs typeface="Arial" pitchFamily="2"/>
            </a:endParaRPr>
          </a:p>
        </p:txBody>
      </p:sp>
      <p:sp>
        <p:nvSpPr>
          <p:cNvPr id="3" name="Title Placeholder 2">
            <a:extLst>
              <a:ext uri="{FF2B5EF4-FFF2-40B4-BE49-F238E27FC236}">
                <a16:creationId xmlns:a16="http://schemas.microsoft.com/office/drawing/2014/main" id="{674DBAEF-5413-4B79-A468-34400773FD3D}"/>
              </a:ext>
            </a:extLst>
          </p:cNvPr>
          <p:cNvSpPr txBox="1">
            <a:spLocks noGrp="1"/>
          </p:cNvSpPr>
          <p:nvPr>
            <p:ph type="title"/>
          </p:nvPr>
        </p:nvSpPr>
        <p:spPr>
          <a:xfrm>
            <a:off x="503998" y="270004"/>
            <a:ext cx="7020004" cy="899998"/>
          </a:xfrm>
          <a:prstGeom prst="rect">
            <a:avLst/>
          </a:prstGeom>
          <a:noFill/>
          <a:ln>
            <a:noFill/>
          </a:ln>
        </p:spPr>
        <p:txBody>
          <a:bodyPr vert="horz" wrap="square" lIns="0" tIns="0" rIns="0" bIns="0" anchor="ctr" anchorCtr="0" compatLnSpc="1">
            <a:noAutofit/>
          </a:bodyPr>
          <a:lstStyle/>
          <a:p>
            <a:pPr lvl="0"/>
            <a:endParaRPr lang="hr-HR"/>
          </a:p>
        </p:txBody>
      </p:sp>
      <p:sp>
        <p:nvSpPr>
          <p:cNvPr id="4" name="TextBox 3">
            <a:extLst>
              <a:ext uri="{FF2B5EF4-FFF2-40B4-BE49-F238E27FC236}">
                <a16:creationId xmlns:a16="http://schemas.microsoft.com/office/drawing/2014/main" id="{02A71B7C-D502-4346-9013-6D6B433B9CE1}"/>
              </a:ext>
            </a:extLst>
          </p:cNvPr>
          <p:cNvSpPr txBox="1"/>
          <p:nvPr/>
        </p:nvSpPr>
        <p:spPr>
          <a:xfrm>
            <a:off x="539998" y="1439997"/>
            <a:ext cx="9000000" cy="3288603"/>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Liberation Sans" pitchFamily="18"/>
              <a:ea typeface="Microsoft YaHei" pitchFamily="2"/>
              <a:cs typeface="Arial" pitchFamily="2"/>
            </a:endParaRPr>
          </a:p>
        </p:txBody>
      </p:sp>
      <p:sp>
        <p:nvSpPr>
          <p:cNvPr id="5" name="Date Placeholder 4">
            <a:extLst>
              <a:ext uri="{FF2B5EF4-FFF2-40B4-BE49-F238E27FC236}">
                <a16:creationId xmlns:a16="http://schemas.microsoft.com/office/drawing/2014/main" id="{1F0F43A0-EB52-44DA-8CEE-F3DFEF84B0C3}"/>
              </a:ext>
            </a:extLst>
          </p:cNvPr>
          <p:cNvSpPr txBox="1">
            <a:spLocks noGrp="1"/>
          </p:cNvSpPr>
          <p:nvPr>
            <p:ph type="dt" sz="half" idx="2"/>
          </p:nvPr>
        </p:nvSpPr>
        <p:spPr>
          <a:xfrm>
            <a:off x="503998" y="5164924"/>
            <a:ext cx="2348279" cy="390604"/>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hr-HR" sz="1400" b="0" i="0" u="none" strike="noStrike" kern="1200" cap="none" spc="0" baseline="0">
                <a:solidFill>
                  <a:srgbClr val="000000"/>
                </a:solidFill>
                <a:uFillTx/>
                <a:latin typeface="Liberation Sans" pitchFamily="18"/>
                <a:ea typeface="Segoe UI" pitchFamily="2"/>
                <a:cs typeface="Tahoma" pitchFamily="2"/>
              </a:defRPr>
            </a:lvl1pPr>
          </a:lstStyle>
          <a:p>
            <a:pPr lvl="0"/>
            <a:endParaRPr lang="hr-HR"/>
          </a:p>
        </p:txBody>
      </p:sp>
      <p:sp>
        <p:nvSpPr>
          <p:cNvPr id="6" name="Footer Placeholder 5">
            <a:extLst>
              <a:ext uri="{FF2B5EF4-FFF2-40B4-BE49-F238E27FC236}">
                <a16:creationId xmlns:a16="http://schemas.microsoft.com/office/drawing/2014/main" id="{2DA4887A-C518-453D-8CFF-4BAC3AA01E74}"/>
              </a:ext>
            </a:extLst>
          </p:cNvPr>
          <p:cNvSpPr txBox="1">
            <a:spLocks noGrp="1"/>
          </p:cNvSpPr>
          <p:nvPr>
            <p:ph type="ftr" sz="quarter" idx="3"/>
          </p:nvPr>
        </p:nvSpPr>
        <p:spPr>
          <a:xfrm>
            <a:off x="3447004" y="5164924"/>
            <a:ext cx="3194995" cy="390604"/>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hr-HR" sz="1400" b="0" i="0" u="none" strike="noStrike" kern="1200" cap="none" spc="0" baseline="0">
                <a:solidFill>
                  <a:srgbClr val="000000"/>
                </a:solidFill>
                <a:uFillTx/>
                <a:latin typeface="Liberation Sans" pitchFamily="18"/>
                <a:ea typeface="Segoe UI" pitchFamily="2"/>
                <a:cs typeface="Tahoma" pitchFamily="2"/>
              </a:defRPr>
            </a:lvl1pPr>
          </a:lstStyle>
          <a:p>
            <a:pPr lvl="0"/>
            <a:endParaRPr lang="hr-HR"/>
          </a:p>
        </p:txBody>
      </p:sp>
      <p:sp>
        <p:nvSpPr>
          <p:cNvPr id="7" name="Slide Number Placeholder 6">
            <a:extLst>
              <a:ext uri="{FF2B5EF4-FFF2-40B4-BE49-F238E27FC236}">
                <a16:creationId xmlns:a16="http://schemas.microsoft.com/office/drawing/2014/main" id="{9DA23154-2EB3-491C-B4A5-F1D053BD730D}"/>
              </a:ext>
            </a:extLst>
          </p:cNvPr>
          <p:cNvSpPr txBox="1">
            <a:spLocks noGrp="1"/>
          </p:cNvSpPr>
          <p:nvPr>
            <p:ph type="sldNum" sz="quarter" idx="4"/>
          </p:nvPr>
        </p:nvSpPr>
        <p:spPr>
          <a:xfrm>
            <a:off x="7226996" y="5164924"/>
            <a:ext cx="2348279" cy="390604"/>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hr-HR" sz="1400" b="0" i="0" u="none" strike="noStrike" kern="1200" cap="none" spc="0" baseline="0">
                <a:solidFill>
                  <a:srgbClr val="000000"/>
                </a:solidFill>
                <a:uFillTx/>
                <a:latin typeface="Liberation Sans" pitchFamily="18"/>
                <a:ea typeface="Segoe UI" pitchFamily="2"/>
                <a:cs typeface="Tahoma" pitchFamily="2"/>
              </a:defRPr>
            </a:lvl1pPr>
          </a:lstStyle>
          <a:p>
            <a:pPr lvl="0"/>
            <a:fld id="{236A7371-A9FD-4F2C-998E-14E28B78E455}" type="slidenum">
              <a:t>‹#›</a:t>
            </a:fld>
            <a:endParaRPr lang="hr-HR"/>
          </a:p>
        </p:txBody>
      </p:sp>
      <p:sp>
        <p:nvSpPr>
          <p:cNvPr id="8" name="Text Placeholder 7">
            <a:extLst>
              <a:ext uri="{FF2B5EF4-FFF2-40B4-BE49-F238E27FC236}">
                <a16:creationId xmlns:a16="http://schemas.microsoft.com/office/drawing/2014/main" id="{1549925B-DA57-4BCA-9C4C-4AB920ED069B}"/>
              </a:ext>
            </a:extLst>
          </p:cNvPr>
          <p:cNvSpPr txBox="1">
            <a:spLocks noGrp="1"/>
          </p:cNvSpPr>
          <p:nvPr>
            <p:ph type="body" idx="1"/>
          </p:nvPr>
        </p:nvSpPr>
        <p:spPr>
          <a:xfrm>
            <a:off x="503998" y="1326602"/>
            <a:ext cx="9071643" cy="3288237"/>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50000"/>
        </a:lnSpc>
        <a:spcBef>
          <a:spcPts val="0"/>
        </a:spcBef>
        <a:spcAft>
          <a:spcPts val="0"/>
        </a:spcAft>
        <a:buNone/>
        <a:tabLst/>
        <a:defRPr lang="hr-HR" sz="3600" b="0" i="0" u="none" strike="noStrike" kern="1200" cap="none" spc="0" baseline="0">
          <a:solidFill>
            <a:srgbClr val="FFFFFF"/>
          </a:solidFill>
          <a:highlight>
            <a:scrgbClr r="0" g="0" b="0">
              <a:alpha val="0"/>
            </a:scrgbClr>
          </a:highlight>
          <a:uFillTx/>
          <a:latin typeface="Liberation Sans" pitchFamily="18"/>
          <a:cs typeface="Times New Roman" pitchFamily="18"/>
        </a:defRPr>
      </a:lvl1pPr>
    </p:titleStyle>
    <p:bodyStyle>
      <a:lvl1pPr marL="0" marR="0" lvl="0" indent="0" defTabSz="914400" rtl="0" fontAlgn="auto" hangingPunct="0">
        <a:lnSpc>
          <a:spcPct val="100000"/>
        </a:lnSpc>
        <a:spcBef>
          <a:spcPts val="0"/>
        </a:spcBef>
        <a:spcAft>
          <a:spcPts val="1150"/>
        </a:spcAft>
        <a:buNone/>
        <a:tabLst/>
        <a:defRPr lang="en-US" sz="2600" b="0" i="0" u="none" strike="noStrike" kern="1200" cap="none" spc="0" baseline="0">
          <a:solidFill>
            <a:srgbClr val="000000"/>
          </a:solidFill>
          <a:uFillTx/>
          <a:latin typeface="Liberation Sans"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qXB0sj9Po7U&amp;feature=emb_titl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youtube.com/watch?v=RuIDOWfd5t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dp7JZtTNQ_0&amp;feature=emb_titl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19F2-ECC6-4B73-9EE7-E50CD6FBF241}"/>
              </a:ext>
            </a:extLst>
          </p:cNvPr>
          <p:cNvSpPr txBox="1">
            <a:spLocks/>
          </p:cNvSpPr>
          <p:nvPr/>
        </p:nvSpPr>
        <p:spPr>
          <a:xfrm>
            <a:off x="576733" y="1506681"/>
            <a:ext cx="8878993" cy="3345873"/>
          </a:xfrm>
          <a:prstGeom prst="rect">
            <a:avLst/>
          </a:prstGeom>
          <a:noFill/>
          <a:ln>
            <a:noFill/>
          </a:ln>
        </p:spPr>
        <p:txBody>
          <a:bodyPr vert="horz" wrap="square" lIns="0" tIns="0" rIns="0" bIns="0" anchor="ctr" anchorCtr="0" compatLnSpc="1">
            <a:noAutofit/>
          </a:bodyPr>
          <a:lstStyle>
            <a:lvl1pPr marL="0" marR="0" lvl="0" indent="0" algn="l" defTabSz="914400" rtl="0" fontAlgn="auto" hangingPunct="0">
              <a:lnSpc>
                <a:spcPct val="150000"/>
              </a:lnSpc>
              <a:spcBef>
                <a:spcPts val="0"/>
              </a:spcBef>
              <a:spcAft>
                <a:spcPts val="0"/>
              </a:spcAft>
              <a:buNone/>
              <a:tabLst/>
              <a:defRPr lang="hr-HR" sz="3600" b="0" i="0" u="none" strike="noStrike" kern="1200" cap="none" spc="0" baseline="0">
                <a:solidFill>
                  <a:srgbClr val="FFFFFF"/>
                </a:solidFill>
                <a:highlight>
                  <a:scrgbClr r="0" g="0" b="0">
                    <a:alpha val="0"/>
                  </a:scrgbClr>
                </a:highlight>
                <a:uFillTx/>
                <a:latin typeface="Liberation Sans" pitchFamily="18"/>
                <a:cs typeface="Times New Roman" pitchFamily="18"/>
              </a:defRPr>
            </a:lvl1pPr>
          </a:lstStyle>
          <a:p>
            <a:pPr algn="ctr"/>
            <a:r>
              <a:rPr lang="hr-HR" sz="2400" dirty="0">
                <a:solidFill>
                  <a:schemeClr val="tx1"/>
                </a:solidFill>
                <a:effectLst>
                  <a:outerShdw blurRad="38100" dist="38100" dir="2700000" algn="tl">
                    <a:srgbClr val="000000">
                      <a:alpha val="43137"/>
                    </a:srgbClr>
                  </a:outerShdw>
                </a:effectLst>
                <a:latin typeface="Liberation Sans" pitchFamily="34"/>
              </a:rPr>
              <a:t>Sara Pleština</a:t>
            </a:r>
            <a:br>
              <a:rPr lang="hr-HR" sz="2400" dirty="0">
                <a:solidFill>
                  <a:schemeClr val="tx1"/>
                </a:solidFill>
                <a:effectLst>
                  <a:outerShdw blurRad="38100" dist="38100" dir="2700000" algn="tl">
                    <a:srgbClr val="000000">
                      <a:alpha val="43137"/>
                    </a:srgbClr>
                  </a:outerShdw>
                </a:effectLst>
                <a:latin typeface="Liberation Sans" pitchFamily="34"/>
              </a:rPr>
            </a:br>
            <a:r>
              <a:rPr lang="hr-HR" sz="2400" dirty="0">
                <a:solidFill>
                  <a:schemeClr val="tx1"/>
                </a:solidFill>
                <a:effectLst>
                  <a:outerShdw blurRad="38100" dist="38100" dir="2700000" algn="tl">
                    <a:srgbClr val="000000">
                      <a:alpha val="43137"/>
                    </a:srgbClr>
                  </a:outerShdw>
                </a:effectLst>
                <a:latin typeface="Liberation Sans" pitchFamily="34"/>
              </a:rPr>
              <a:t>OŠ Plokite, Split</a:t>
            </a:r>
            <a:br>
              <a:rPr lang="hr-HR" sz="2400" dirty="0">
                <a:solidFill>
                  <a:schemeClr val="tx1"/>
                </a:solidFill>
                <a:effectLst>
                  <a:outerShdw blurRad="38100" dist="38100" dir="2700000" algn="tl">
                    <a:srgbClr val="000000">
                      <a:alpha val="43137"/>
                    </a:srgbClr>
                  </a:outerShdw>
                </a:effectLst>
                <a:latin typeface="Liberation Sans" pitchFamily="34"/>
              </a:rPr>
            </a:br>
            <a:br>
              <a:rPr lang="hr-HR" sz="2800" dirty="0">
                <a:solidFill>
                  <a:schemeClr val="tx1"/>
                </a:solidFill>
                <a:effectLst>
                  <a:outerShdw blurRad="38100" dist="38100" dir="2700000" algn="tl">
                    <a:srgbClr val="000000">
                      <a:alpha val="43137"/>
                    </a:srgbClr>
                  </a:outerShdw>
                </a:effectLst>
                <a:latin typeface="Liberation Sans" pitchFamily="34"/>
              </a:rPr>
            </a:br>
            <a:r>
              <a:rPr lang="hr-HR" sz="2800" b="1" dirty="0">
                <a:solidFill>
                  <a:schemeClr val="tx1"/>
                </a:solidFill>
                <a:effectLst>
                  <a:outerShdw blurRad="38100" dist="38100" dir="2700000" algn="tl">
                    <a:srgbClr val="000000">
                      <a:alpha val="43137"/>
                    </a:srgbClr>
                  </a:outerShdw>
                </a:effectLst>
                <a:latin typeface="Liberation Sans" pitchFamily="34"/>
              </a:rPr>
              <a:t>Korelacija Katoličkoga vjeronauka i Tjelesne i zdravstvene kulture u predmetnoj nastavi</a:t>
            </a:r>
          </a:p>
        </p:txBody>
      </p:sp>
    </p:spTree>
    <p:extLst>
      <p:ext uri="{BB962C8B-B14F-4D97-AF65-F5344CB8AC3E}">
        <p14:creationId xmlns:p14="http://schemas.microsoft.com/office/powerpoint/2010/main" val="236398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EF7B-6FA1-4294-81F7-63454893E725}"/>
              </a:ext>
            </a:extLst>
          </p:cNvPr>
          <p:cNvSpPr txBox="1">
            <a:spLocks noGrp="1"/>
          </p:cNvSpPr>
          <p:nvPr>
            <p:ph type="title" idx="4294967295"/>
          </p:nvPr>
        </p:nvSpPr>
        <p:spPr/>
        <p:txBody>
          <a:bodyPr/>
          <a:lstStyle/>
          <a:p>
            <a:pPr lvl="0"/>
            <a:r>
              <a:rPr lang="hr-HR" sz="2600"/>
              <a:t>Primjer aktivnosti na satu vjeronauka</a:t>
            </a:r>
          </a:p>
        </p:txBody>
      </p:sp>
      <p:sp>
        <p:nvSpPr>
          <p:cNvPr id="3" name="Text Placeholder 2">
            <a:extLst>
              <a:ext uri="{FF2B5EF4-FFF2-40B4-BE49-F238E27FC236}">
                <a16:creationId xmlns:a16="http://schemas.microsoft.com/office/drawing/2014/main" id="{0F712903-E48E-46C1-85B1-DB6679EA7E3F}"/>
              </a:ext>
            </a:extLst>
          </p:cNvPr>
          <p:cNvSpPr txBox="1">
            <a:spLocks noGrp="1"/>
          </p:cNvSpPr>
          <p:nvPr>
            <p:ph type="body" idx="4294967295"/>
          </p:nvPr>
        </p:nvSpPr>
        <p:spPr>
          <a:xfrm>
            <a:off x="503998" y="1326602"/>
            <a:ext cx="9071643" cy="2273399"/>
          </a:xfrm>
        </p:spPr>
        <p:txBody>
          <a:bodyPr/>
          <a:lstStyle/>
          <a:p>
            <a:pPr lvl="0"/>
            <a:r>
              <a:rPr lang="hr-HR" sz="1200">
                <a:solidFill>
                  <a:srgbClr val="800080"/>
                </a:solidFill>
                <a:latin typeface="Liberation Sans" pitchFamily="34"/>
                <a:cs typeface="Times New Roman" pitchFamily="18"/>
              </a:rPr>
              <a:t>Tema: Ja i drugi zajedno</a:t>
            </a:r>
          </a:p>
          <a:p>
            <a:pPr lvl="0"/>
            <a:r>
              <a:rPr lang="hr-HR" sz="1200">
                <a:latin typeface="Liberation Sans" pitchFamily="34"/>
                <a:cs typeface="Times New Roman" pitchFamily="18"/>
              </a:rPr>
              <a:t>1. Osmisli razredno pravilo</a:t>
            </a:r>
          </a:p>
          <a:p>
            <a:pPr lvl="0" algn="just">
              <a:lnSpc>
                <a:spcPct val="150000"/>
              </a:lnSpc>
            </a:pPr>
            <a:r>
              <a:rPr lang="hr-HR" sz="1200">
                <a:latin typeface="Liberation Sans" pitchFamily="34"/>
                <a:cs typeface="Times New Roman" pitchFamily="18"/>
              </a:rPr>
              <a:t>Na temelju fotografija učenici trebaju osmisliti razredno pravilo ponašanja i opće pravilo ponašanja prema bližnjima. Potaknuti učenike da dobro promotre fotografije i da probaju otkriti značenja koja će predstaviti  pravilima. Bilo bi dobro da su pravila afirmativna, a ne samo u negativnom obliku pa je dobro podsjetiti učenike na to prije zadatka. Učenici imaju 3 minute za promatranje svake fotografije i dogovor. Učenici rade u skupinama. Nakon pregledanih fotografija i napisanih pravila, učenici čitaju jedni drugima odgovore.  Za svaku fotografiju izabiru pravilo i pišu ga na ploču (u bilježnice).</a:t>
            </a:r>
            <a:r>
              <a:rPr lang="hr-HR" sz="1600">
                <a:latin typeface="Liberation Sans" pitchFamily="34"/>
                <a:cs typeface="Times New Roman" pitchFamily="18"/>
              </a:rPr>
              <a:t>  </a:t>
            </a:r>
          </a:p>
        </p:txBody>
      </p:sp>
      <p:pic>
        <p:nvPicPr>
          <p:cNvPr id="4" name="Picture 3">
            <a:extLst>
              <a:ext uri="{FF2B5EF4-FFF2-40B4-BE49-F238E27FC236}">
                <a16:creationId xmlns:a16="http://schemas.microsoft.com/office/drawing/2014/main" id="{8F00B536-D169-4012-9251-22A9C64631D6}"/>
              </a:ext>
            </a:extLst>
          </p:cNvPr>
          <p:cNvPicPr>
            <a:picLocks noChangeAspect="1"/>
          </p:cNvPicPr>
          <p:nvPr/>
        </p:nvPicPr>
        <p:blipFill>
          <a:blip r:embed="rId3">
            <a:lum/>
            <a:alphaModFix/>
          </a:blip>
          <a:srcRect/>
          <a:stretch>
            <a:fillRect/>
          </a:stretch>
        </p:blipFill>
        <p:spPr>
          <a:xfrm>
            <a:off x="7560003" y="179999"/>
            <a:ext cx="2299679" cy="1532881"/>
          </a:xfrm>
          <a:prstGeom prst="rect">
            <a:avLst/>
          </a:prstGeom>
          <a:noFill/>
          <a:ln cap="flat">
            <a:noFill/>
          </a:ln>
        </p:spPr>
      </p:pic>
      <p:pic>
        <p:nvPicPr>
          <p:cNvPr id="5" name="Picture 4">
            <a:extLst>
              <a:ext uri="{FF2B5EF4-FFF2-40B4-BE49-F238E27FC236}">
                <a16:creationId xmlns:a16="http://schemas.microsoft.com/office/drawing/2014/main" id="{79A69B41-B382-4C31-8ADA-FFA569787082}"/>
              </a:ext>
            </a:extLst>
          </p:cNvPr>
          <p:cNvPicPr>
            <a:picLocks noChangeAspect="1"/>
          </p:cNvPicPr>
          <p:nvPr/>
        </p:nvPicPr>
        <p:blipFill>
          <a:blip r:embed="rId4">
            <a:lum/>
            <a:alphaModFix/>
          </a:blip>
          <a:srcRect/>
          <a:stretch>
            <a:fillRect/>
          </a:stretch>
        </p:blipFill>
        <p:spPr>
          <a:xfrm>
            <a:off x="179999" y="3780001"/>
            <a:ext cx="2444758" cy="1629716"/>
          </a:xfrm>
          <a:prstGeom prst="rect">
            <a:avLst/>
          </a:prstGeom>
          <a:noFill/>
          <a:ln cap="flat">
            <a:noFill/>
          </a:ln>
        </p:spPr>
      </p:pic>
      <p:pic>
        <p:nvPicPr>
          <p:cNvPr id="6" name="Picture 5">
            <a:extLst>
              <a:ext uri="{FF2B5EF4-FFF2-40B4-BE49-F238E27FC236}">
                <a16:creationId xmlns:a16="http://schemas.microsoft.com/office/drawing/2014/main" id="{297712CD-8F2E-4AD4-BF3D-D8658D0ADAE4}"/>
              </a:ext>
            </a:extLst>
          </p:cNvPr>
          <p:cNvPicPr>
            <a:picLocks noChangeAspect="1"/>
          </p:cNvPicPr>
          <p:nvPr/>
        </p:nvPicPr>
        <p:blipFill>
          <a:blip r:embed="rId5">
            <a:lum/>
            <a:alphaModFix/>
          </a:blip>
          <a:srcRect/>
          <a:stretch>
            <a:fillRect/>
          </a:stretch>
        </p:blipFill>
        <p:spPr>
          <a:xfrm>
            <a:off x="4591083" y="3659757"/>
            <a:ext cx="2608920" cy="1740240"/>
          </a:xfrm>
          <a:prstGeom prst="rect">
            <a:avLst/>
          </a:prstGeom>
          <a:noFill/>
          <a:ln cap="flat">
            <a:noFill/>
          </a:ln>
        </p:spPr>
      </p:pic>
      <p:pic>
        <p:nvPicPr>
          <p:cNvPr id="7" name="Picture 6">
            <a:extLst>
              <a:ext uri="{FF2B5EF4-FFF2-40B4-BE49-F238E27FC236}">
                <a16:creationId xmlns:a16="http://schemas.microsoft.com/office/drawing/2014/main" id="{54CE691B-5D9D-4401-ABC0-574093925B6E}"/>
              </a:ext>
            </a:extLst>
          </p:cNvPr>
          <p:cNvPicPr>
            <a:picLocks noChangeAspect="1"/>
          </p:cNvPicPr>
          <p:nvPr/>
        </p:nvPicPr>
        <p:blipFill>
          <a:blip r:embed="rId6">
            <a:lum/>
            <a:alphaModFix/>
          </a:blip>
          <a:srcRect/>
          <a:stretch>
            <a:fillRect/>
          </a:stretch>
        </p:blipFill>
        <p:spPr>
          <a:xfrm>
            <a:off x="2880003" y="3420002"/>
            <a:ext cx="1388882" cy="2083323"/>
          </a:xfrm>
          <a:prstGeom prst="rect">
            <a:avLst/>
          </a:prstGeom>
          <a:noFill/>
          <a:ln cap="flat">
            <a:noFill/>
          </a:ln>
        </p:spPr>
      </p:pic>
      <p:pic>
        <p:nvPicPr>
          <p:cNvPr id="8" name="Picture 7">
            <a:extLst>
              <a:ext uri="{FF2B5EF4-FFF2-40B4-BE49-F238E27FC236}">
                <a16:creationId xmlns:a16="http://schemas.microsoft.com/office/drawing/2014/main" id="{4D98939B-A960-47B8-AF55-2B1B48D058E1}"/>
              </a:ext>
            </a:extLst>
          </p:cNvPr>
          <p:cNvPicPr>
            <a:picLocks noChangeAspect="1"/>
          </p:cNvPicPr>
          <p:nvPr/>
        </p:nvPicPr>
        <p:blipFill>
          <a:blip r:embed="rId7">
            <a:lum/>
            <a:alphaModFix/>
          </a:blip>
          <a:srcRect/>
          <a:stretch>
            <a:fillRect/>
          </a:stretch>
        </p:blipFill>
        <p:spPr>
          <a:xfrm rot="249615">
            <a:off x="7504920" y="4013037"/>
            <a:ext cx="2159639" cy="143999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Class="entr"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Class="entr"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43F2-80F3-48A7-8112-D5827FBD9BCF}"/>
              </a:ext>
            </a:extLst>
          </p:cNvPr>
          <p:cNvSpPr txBox="1">
            <a:spLocks noGrp="1"/>
          </p:cNvSpPr>
          <p:nvPr>
            <p:ph type="title" idx="4294967295"/>
          </p:nvPr>
        </p:nvSpPr>
        <p:spPr/>
        <p:txBody>
          <a:bodyPr/>
          <a:lstStyle/>
          <a:p>
            <a:pPr lvl="0"/>
            <a:r>
              <a:rPr lang="hr-HR" sz="2600"/>
              <a:t>Primjer aktivnosti na satu vjeronauka</a:t>
            </a:r>
          </a:p>
        </p:txBody>
      </p:sp>
      <p:sp>
        <p:nvSpPr>
          <p:cNvPr id="3" name="Text Placeholder 2">
            <a:extLst>
              <a:ext uri="{FF2B5EF4-FFF2-40B4-BE49-F238E27FC236}">
                <a16:creationId xmlns:a16="http://schemas.microsoft.com/office/drawing/2014/main" id="{7D127F68-198E-4C61-97E2-457B2F5A5DB3}"/>
              </a:ext>
            </a:extLst>
          </p:cNvPr>
          <p:cNvSpPr txBox="1">
            <a:spLocks noGrp="1"/>
          </p:cNvSpPr>
          <p:nvPr>
            <p:ph type="body" idx="4294967295"/>
          </p:nvPr>
        </p:nvSpPr>
        <p:spPr>
          <a:xfrm>
            <a:off x="467999" y="1326602"/>
            <a:ext cx="9108000" cy="2093399"/>
          </a:xfrm>
        </p:spPr>
        <p:txBody>
          <a:bodyPr/>
          <a:lstStyle/>
          <a:p>
            <a:pPr lvl="0" algn="just">
              <a:lnSpc>
                <a:spcPct val="150000"/>
              </a:lnSpc>
            </a:pPr>
            <a:r>
              <a:rPr lang="hr-HR" sz="1200">
                <a:latin typeface="Liberation Sans" pitchFamily="34"/>
                <a:cs typeface="Times New Roman" pitchFamily="18"/>
              </a:rPr>
              <a:t>2.  Pravila</a:t>
            </a:r>
          </a:p>
          <a:p>
            <a:pPr lvl="0" algn="just">
              <a:lnSpc>
                <a:spcPct val="150000"/>
              </a:lnSpc>
            </a:pPr>
            <a:r>
              <a:rPr lang="hr-HR" sz="1200">
                <a:latin typeface="Liberation Sans" pitchFamily="34"/>
                <a:cs typeface="Times New Roman" pitchFamily="18"/>
              </a:rPr>
              <a:t>Koje pravilo proizlazi iz sljedeće situacije?</a:t>
            </a:r>
          </a:p>
          <a:p>
            <a:pPr lvl="0" algn="just">
              <a:lnSpc>
                <a:spcPct val="150000"/>
              </a:lnSpc>
            </a:pPr>
            <a:r>
              <a:rPr lang="hr-HR" sz="1200">
                <a:latin typeface="Liberation Sans" pitchFamily="34"/>
                <a:cs typeface="Times New Roman" pitchFamily="18"/>
              </a:rPr>
              <a:t>Na karticama se nalaze različite problemske situacije. Učenici, radeći u parovima, moraju pronaći rješenje problemske situacije. Parovi čitaju na glas problem s kartice i svoje rješenje, a ostali učenici mogu sugerirati drugačija rješenja. Može se razviti i debata oko nekih situacija. Nakon rečenog rješenja, učenici osmišljavaju pravilo ponašanja koje bi dovelo do toga da se takva situacija više ne ponavlja.</a:t>
            </a:r>
          </a:p>
        </p:txBody>
      </p:sp>
      <p:sp>
        <p:nvSpPr>
          <p:cNvPr id="4" name="TextBox 3">
            <a:extLst>
              <a:ext uri="{FF2B5EF4-FFF2-40B4-BE49-F238E27FC236}">
                <a16:creationId xmlns:a16="http://schemas.microsoft.com/office/drawing/2014/main" id="{DC244F18-5C22-40AD-8ACC-619D22A5E0AA}"/>
              </a:ext>
            </a:extLst>
          </p:cNvPr>
          <p:cNvSpPr txBox="1"/>
          <p:nvPr/>
        </p:nvSpPr>
        <p:spPr>
          <a:xfrm rot="20779976">
            <a:off x="291959" y="3445458"/>
            <a:ext cx="2765593" cy="1677247"/>
          </a:xfrm>
          <a:prstGeom prst="rect">
            <a:avLst/>
          </a:prstGeom>
          <a:solidFill>
            <a:srgbClr val="FFFFFF"/>
          </a:solidFill>
          <a:ln w="29160" cap="flat">
            <a:solidFill>
              <a:srgbClr val="000000"/>
            </a:solidFill>
            <a:prstDash val="solid"/>
            <a:miter/>
          </a:ln>
        </p:spPr>
        <p:txBody>
          <a:bodyPr vert="horz" wrap="square" lIns="104397" tIns="59399" rIns="104397" bIns="59399"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hr-HR" sz="1000" b="0" i="0" u="none" strike="noStrike" kern="1200" cap="none" spc="0" baseline="0">
                <a:solidFill>
                  <a:srgbClr val="000000"/>
                </a:solidFill>
                <a:uFillTx/>
                <a:latin typeface="Liberation Sans" pitchFamily="18"/>
                <a:ea typeface="Microsoft YaHei" pitchFamily="2"/>
                <a:cs typeface="Arial" pitchFamily="2"/>
              </a:rPr>
              <a:t>Vidio si prijateljicu da je uzela bez pitanja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hr-HR" sz="1000" b="0" i="0" u="none" strike="noStrike" kern="1200" cap="none" spc="0" baseline="0">
              <a:solidFill>
                <a:srgbClr val="000000"/>
              </a:solidFill>
              <a:uFillTx/>
              <a:latin typeface="Liberation Sans" pitchFamily="18"/>
              <a:ea typeface="Microsoft YaHei" pitchFamily="2"/>
              <a:cs typeface="Ari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hr-HR" sz="1000" b="0" i="0" u="none" strike="noStrike" kern="1200" cap="none" spc="0" baseline="0">
                <a:solidFill>
                  <a:srgbClr val="000000"/>
                </a:solidFill>
                <a:uFillTx/>
                <a:latin typeface="Liberation Sans" pitchFamily="18"/>
                <a:ea typeface="Microsoft YaHei" pitchFamily="2"/>
                <a:cs typeface="Arial" pitchFamily="2"/>
              </a:rPr>
              <a:t>olovku iz pernice djevojčici 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hr-HR" sz="1000" b="0" i="0" u="none" strike="noStrike" kern="1200" cap="none" spc="0" baseline="0">
              <a:solidFill>
                <a:srgbClr val="000000"/>
              </a:solidFill>
              <a:uFillTx/>
              <a:latin typeface="Liberation Sans" pitchFamily="18"/>
              <a:ea typeface="Microsoft YaHei" pitchFamily="2"/>
              <a:cs typeface="Ari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hr-HR" sz="1000" b="0" i="0" u="none" strike="noStrike" kern="1200" cap="none" spc="0" baseline="0">
                <a:solidFill>
                  <a:srgbClr val="000000"/>
                </a:solidFill>
                <a:uFillTx/>
                <a:latin typeface="Liberation Sans" pitchFamily="18"/>
                <a:ea typeface="Microsoft YaHei" pitchFamily="2"/>
                <a:cs typeface="Arial" pitchFamily="2"/>
              </a:rPr>
              <a:t>kojom se baš ne družite.  Što ćeš učiniti?</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hr-HR" sz="1000" b="0" i="0" u="none" strike="noStrike" kern="1200" cap="none" spc="0" baseline="0">
              <a:solidFill>
                <a:srgbClr val="000000"/>
              </a:solidFill>
              <a:uFillTx/>
              <a:latin typeface="Liberation Sans" pitchFamily="18"/>
              <a:ea typeface="Microsoft YaHei" pitchFamily="2"/>
              <a:cs typeface="Arial" pitchFamily="2"/>
            </a:endParaRPr>
          </a:p>
          <a:p>
            <a:pPr marL="0" marR="0" lvl="0" indent="0" algn="l" defTabSz="914400" rtl="0" fontAlgn="auto" hangingPunct="0">
              <a:lnSpc>
                <a:spcPct val="250000"/>
              </a:lnSpc>
              <a:spcBef>
                <a:spcPts val="0"/>
              </a:spcBef>
              <a:spcAft>
                <a:spcPts val="0"/>
              </a:spcAft>
              <a:buNone/>
              <a:tabLst/>
              <a:defRPr sz="1800" b="0" i="0" u="none" strike="noStrike" kern="0" cap="none" spc="0" baseline="0">
                <a:solidFill>
                  <a:srgbClr val="000000"/>
                </a:solidFill>
                <a:uFillTx/>
              </a:defRPr>
            </a:pPr>
            <a:r>
              <a:rPr lang="hr-HR" sz="1000" b="0" i="0" u="none" strike="noStrike" kern="1200" cap="none" spc="0" baseline="0">
                <a:solidFill>
                  <a:srgbClr val="000000"/>
                </a:solidFill>
                <a:uFillTx/>
                <a:latin typeface="Liberation Sans" pitchFamily="18"/>
                <a:ea typeface="Microsoft YaHei" pitchFamily="2"/>
                <a:cs typeface="Arial" pitchFamily="2"/>
              </a:rPr>
              <a:t>____________________________________</a:t>
            </a:r>
          </a:p>
          <a:p>
            <a:pPr marL="0" marR="0" lvl="0" indent="0" algn="l" defTabSz="914400" rtl="0" fontAlgn="auto" hangingPunct="0">
              <a:lnSpc>
                <a:spcPct val="250000"/>
              </a:lnSpc>
              <a:spcBef>
                <a:spcPts val="0"/>
              </a:spcBef>
              <a:spcAft>
                <a:spcPts val="0"/>
              </a:spcAft>
              <a:buNone/>
              <a:tabLst/>
              <a:defRPr sz="1800" b="0" i="0" u="none" strike="noStrike" kern="0" cap="none" spc="0" baseline="0">
                <a:solidFill>
                  <a:srgbClr val="000000"/>
                </a:solidFill>
                <a:uFillTx/>
              </a:defRPr>
            </a:pPr>
            <a:r>
              <a:rPr lang="hr-HR" sz="1000" b="0" i="0" u="none" strike="noStrike" kern="1200" cap="none" spc="0" baseline="0">
                <a:solidFill>
                  <a:srgbClr val="000000"/>
                </a:solidFill>
                <a:uFillTx/>
                <a:latin typeface="Liberation Sans" pitchFamily="18"/>
                <a:ea typeface="Microsoft YaHei" pitchFamily="2"/>
                <a:cs typeface="Arial" pitchFamily="2"/>
              </a:rPr>
              <a:t>___________________________________</a:t>
            </a:r>
          </a:p>
        </p:txBody>
      </p:sp>
      <p:sp>
        <p:nvSpPr>
          <p:cNvPr id="5" name="TextBox 4">
            <a:extLst>
              <a:ext uri="{FF2B5EF4-FFF2-40B4-BE49-F238E27FC236}">
                <a16:creationId xmlns:a16="http://schemas.microsoft.com/office/drawing/2014/main" id="{43433D84-EF58-48DD-9BC4-AAAF338F027B}"/>
              </a:ext>
            </a:extLst>
          </p:cNvPr>
          <p:cNvSpPr txBox="1"/>
          <p:nvPr/>
        </p:nvSpPr>
        <p:spPr>
          <a:xfrm rot="598787">
            <a:off x="6851124" y="3377373"/>
            <a:ext cx="2721784" cy="1933151"/>
          </a:xfrm>
          <a:prstGeom prst="rect">
            <a:avLst/>
          </a:prstGeom>
          <a:noFill/>
          <a:ln w="29160" cap="flat">
            <a:solidFill>
              <a:srgbClr val="000000"/>
            </a:solidFill>
            <a:prstDash val="solid"/>
            <a:miter/>
          </a:ln>
        </p:spPr>
        <p:txBody>
          <a:bodyPr vert="horz" wrap="none" lIns="104397" tIns="59399" rIns="104397" bIns="59399"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hr-HR" sz="1000" b="0" i="0" u="none" strike="noStrike" kern="1200" cap="none" spc="0" baseline="0">
                <a:solidFill>
                  <a:srgbClr val="000000"/>
                </a:solidFill>
                <a:uFillTx/>
                <a:latin typeface="Liberation Sans" pitchFamily="18"/>
                <a:ea typeface="Microsoft YaHei" pitchFamily="2"/>
                <a:cs typeface="Arial" pitchFamily="2"/>
              </a:rPr>
              <a:t>U tvojoj skupini postoji djevojčica koja uvijek</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hr-HR" sz="1000" b="0" i="0" u="none" strike="noStrike" kern="1200" cap="none" spc="0" baseline="0">
              <a:solidFill>
                <a:srgbClr val="000000"/>
              </a:solidFill>
              <a:uFillTx/>
              <a:latin typeface="Liberation Sans" pitchFamily="18"/>
              <a:ea typeface="Microsoft YaHei" pitchFamily="2"/>
              <a:cs typeface="Ari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hr-HR" sz="1000" b="0" i="0" u="none" strike="noStrike" kern="1200" cap="none" spc="0" baseline="0">
                <a:solidFill>
                  <a:srgbClr val="000000"/>
                </a:solidFill>
                <a:uFillTx/>
                <a:latin typeface="Liberation Sans" pitchFamily="18"/>
                <a:ea typeface="Microsoft YaHei" pitchFamily="2"/>
                <a:cs typeface="Arial" pitchFamily="2"/>
              </a:rPr>
              <a:t>želi biti vođa grupe i stalno drugima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hr-HR" sz="1000" b="0" i="0" u="none" strike="noStrike" kern="1200" cap="none" spc="0" baseline="0">
              <a:solidFill>
                <a:srgbClr val="000000"/>
              </a:solidFill>
              <a:uFillTx/>
              <a:latin typeface="Liberation Sans" pitchFamily="18"/>
              <a:ea typeface="Microsoft YaHei" pitchFamily="2"/>
              <a:cs typeface="Ari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hr-HR" sz="1000" b="0" i="0" u="none" strike="noStrike" kern="1200" cap="none" spc="0" baseline="0">
                <a:solidFill>
                  <a:srgbClr val="000000"/>
                </a:solidFill>
                <a:uFillTx/>
                <a:latin typeface="Liberation Sans" pitchFamily="18"/>
                <a:ea typeface="Microsoft YaHei" pitchFamily="2"/>
                <a:cs typeface="Arial" pitchFamily="2"/>
              </a:rPr>
              <a:t>naređuje što da rade. Kako ćeš reagirati?</a:t>
            </a:r>
          </a:p>
          <a:p>
            <a:pPr marL="0" marR="0" lvl="0" indent="0" algn="l" defTabSz="914400" rtl="0" fontAlgn="auto" hangingPunct="0">
              <a:lnSpc>
                <a:spcPct val="250000"/>
              </a:lnSpc>
              <a:spcBef>
                <a:spcPts val="0"/>
              </a:spcBef>
              <a:spcAft>
                <a:spcPts val="0"/>
              </a:spcAft>
              <a:buNone/>
              <a:tabLst/>
              <a:defRPr sz="1800" b="0" i="0" u="none" strike="noStrike" kern="0" cap="none" spc="0" baseline="0">
                <a:solidFill>
                  <a:srgbClr val="000000"/>
                </a:solidFill>
                <a:uFillTx/>
              </a:defRPr>
            </a:pPr>
            <a:r>
              <a:rPr lang="hr-HR" sz="1600" b="0" i="0" u="none" strike="noStrike" kern="1200" cap="none" spc="0" baseline="0">
                <a:solidFill>
                  <a:srgbClr val="000000"/>
                </a:solidFill>
                <a:uFillTx/>
                <a:latin typeface="Liberation Sans" pitchFamily="18"/>
                <a:ea typeface="Microsoft YaHei" pitchFamily="2"/>
                <a:cs typeface="Arial" pitchFamily="2"/>
              </a:rPr>
              <a:t>____________________</a:t>
            </a:r>
          </a:p>
          <a:p>
            <a:pPr marL="0" marR="0" lvl="0" indent="0" algn="l" defTabSz="914400" rtl="0" fontAlgn="auto" hangingPunct="0">
              <a:lnSpc>
                <a:spcPct val="250000"/>
              </a:lnSpc>
              <a:spcBef>
                <a:spcPts val="0"/>
              </a:spcBef>
              <a:spcAft>
                <a:spcPts val="0"/>
              </a:spcAft>
              <a:buNone/>
              <a:tabLst/>
              <a:defRPr sz="1800" b="0" i="0" u="none" strike="noStrike" kern="0" cap="none" spc="0" baseline="0">
                <a:solidFill>
                  <a:srgbClr val="000000"/>
                </a:solidFill>
                <a:uFillTx/>
              </a:defRPr>
            </a:pPr>
            <a:r>
              <a:rPr lang="hr-HR" sz="1600" b="0" i="0" u="none" strike="noStrike" kern="1200" cap="none" spc="0" baseline="0">
                <a:solidFill>
                  <a:srgbClr val="000000"/>
                </a:solidFill>
                <a:uFillTx/>
                <a:latin typeface="Liberation Sans" pitchFamily="18"/>
                <a:ea typeface="Microsoft YaHei" pitchFamily="2"/>
                <a:cs typeface="Arial" pitchFamily="2"/>
              </a:rPr>
              <a:t>____________________</a:t>
            </a:r>
          </a:p>
        </p:txBody>
      </p:sp>
      <p:sp>
        <p:nvSpPr>
          <p:cNvPr id="6" name="TextBox 5">
            <a:extLst>
              <a:ext uri="{FF2B5EF4-FFF2-40B4-BE49-F238E27FC236}">
                <a16:creationId xmlns:a16="http://schemas.microsoft.com/office/drawing/2014/main" id="{52CC7811-9061-4C6A-8C64-455C6E83A1FD}"/>
              </a:ext>
            </a:extLst>
          </p:cNvPr>
          <p:cNvSpPr txBox="1"/>
          <p:nvPr/>
        </p:nvSpPr>
        <p:spPr>
          <a:xfrm>
            <a:off x="3376422" y="3142472"/>
            <a:ext cx="3240002" cy="1447559"/>
          </a:xfrm>
          <a:prstGeom prst="rect">
            <a:avLst/>
          </a:prstGeom>
          <a:noFill/>
          <a:ln w="29160" cap="flat">
            <a:solidFill>
              <a:srgbClr val="000000"/>
            </a:solidFill>
            <a:prstDash val="solid"/>
            <a:miter/>
          </a:ln>
        </p:spPr>
        <p:txBody>
          <a:bodyPr vert="horz" wrap="none" lIns="104397" tIns="59399" rIns="104397" bIns="59399"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hr-HR" sz="1000" b="0" i="0" u="none" strike="noStrike" kern="1200" cap="none" spc="0" baseline="0">
                <a:solidFill>
                  <a:srgbClr val="000000"/>
                </a:solidFill>
                <a:uFillTx/>
                <a:latin typeface="Liberation Sans" pitchFamily="18"/>
                <a:ea typeface="Microsoft YaHei" pitchFamily="2"/>
                <a:cs typeface="Arial" pitchFamily="2"/>
              </a:rPr>
              <a:t>Pišete test iz matematike i prijatelj koji sjedi iza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hr-HR" sz="1000" b="0" i="0" u="none" strike="noStrike" kern="1200" cap="none" spc="0" baseline="0">
              <a:solidFill>
                <a:srgbClr val="000000"/>
              </a:solidFill>
              <a:uFillTx/>
              <a:latin typeface="Liberation Sans" pitchFamily="18"/>
              <a:ea typeface="Microsoft YaHei" pitchFamily="2"/>
              <a:cs typeface="Ari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hr-HR" sz="1000" b="0" i="0" u="none" strike="noStrike" kern="1200" cap="none" spc="0" baseline="0">
                <a:solidFill>
                  <a:srgbClr val="000000"/>
                </a:solidFill>
                <a:uFillTx/>
                <a:latin typeface="Liberation Sans" pitchFamily="18"/>
                <a:ea typeface="Microsoft YaHei" pitchFamily="2"/>
                <a:cs typeface="Arial" pitchFamily="2"/>
              </a:rPr>
              <a:t>tebe te moli da mu pomogneš. Što ćeš učiniti?</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hr-HR" sz="1600" b="0" i="0" u="none" strike="noStrike" kern="1200" cap="none" spc="0" baseline="0">
              <a:solidFill>
                <a:srgbClr val="000000"/>
              </a:solidFill>
              <a:uFillTx/>
              <a:latin typeface="Liberation Sans" pitchFamily="18"/>
              <a:ea typeface="Microsoft YaHei" pitchFamily="2"/>
              <a:cs typeface="Ari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hr-HR" sz="1600" b="0" i="0" u="none" strike="noStrike" kern="1200" cap="none" spc="0" baseline="0">
                <a:solidFill>
                  <a:srgbClr val="000000"/>
                </a:solidFill>
                <a:uFillTx/>
                <a:latin typeface="Liberation Sans" pitchFamily="18"/>
                <a:ea typeface="Microsoft YaHei" pitchFamily="2"/>
                <a:cs typeface="Arial" pitchFamily="2"/>
              </a:rPr>
              <a:t>_________________________</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hr-HR" sz="1600" b="0" i="0" u="none" strike="noStrike" kern="1200" cap="none" spc="0" baseline="0">
              <a:solidFill>
                <a:srgbClr val="000000"/>
              </a:solidFill>
              <a:uFillTx/>
              <a:latin typeface="Liberation Sans" pitchFamily="18"/>
              <a:ea typeface="Microsoft YaHei" pitchFamily="2"/>
              <a:cs typeface="Ari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hr-HR" sz="1600" b="0" i="0" u="none" strike="noStrike" kern="1200" cap="none" spc="0" baseline="0">
                <a:solidFill>
                  <a:srgbClr val="000000"/>
                </a:solidFill>
                <a:uFillTx/>
                <a:latin typeface="Liberation Sans" pitchFamily="18"/>
                <a:ea typeface="Microsoft YaHei" pitchFamily="2"/>
                <a:cs typeface="Arial" pitchFamily="2"/>
              </a:rPr>
              <a:t>_________________________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2BAB-7E4D-4FAA-98AC-9E3BB5DF575B}"/>
              </a:ext>
            </a:extLst>
          </p:cNvPr>
          <p:cNvSpPr txBox="1">
            <a:spLocks noGrp="1"/>
          </p:cNvSpPr>
          <p:nvPr>
            <p:ph type="title" idx="4294967295"/>
          </p:nvPr>
        </p:nvSpPr>
        <p:spPr>
          <a:xfrm>
            <a:off x="503998" y="125638"/>
            <a:ext cx="7020004" cy="1189076"/>
          </a:xfrm>
        </p:spPr>
        <p:txBody>
          <a:bodyPr/>
          <a:lstStyle/>
          <a:p>
            <a:pPr lvl="0"/>
            <a:r>
              <a:rPr lang="hr-HR" sz="2600" dirty="0"/>
              <a:t>Dodatni prijedlozi aktivnosti na satu vjeronauka</a:t>
            </a:r>
          </a:p>
        </p:txBody>
      </p:sp>
      <p:sp>
        <p:nvSpPr>
          <p:cNvPr id="3" name="Text Placeholder 2">
            <a:extLst>
              <a:ext uri="{FF2B5EF4-FFF2-40B4-BE49-F238E27FC236}">
                <a16:creationId xmlns:a16="http://schemas.microsoft.com/office/drawing/2014/main" id="{BC369347-68C3-4324-8621-906D58956BB2}"/>
              </a:ext>
            </a:extLst>
          </p:cNvPr>
          <p:cNvSpPr txBox="1">
            <a:spLocks noGrp="1"/>
          </p:cNvSpPr>
          <p:nvPr>
            <p:ph type="body" idx="4294967295"/>
          </p:nvPr>
        </p:nvSpPr>
        <p:spPr>
          <a:xfrm>
            <a:off x="503998" y="1326602"/>
            <a:ext cx="9071643" cy="4253395"/>
          </a:xfrm>
        </p:spPr>
        <p:txBody>
          <a:bodyPr/>
          <a:lstStyle/>
          <a:p>
            <a:pPr lvl="0" algn="just">
              <a:lnSpc>
                <a:spcPct val="150000"/>
              </a:lnSpc>
            </a:pPr>
            <a:r>
              <a:rPr lang="hr-HR" sz="900" dirty="0">
                <a:latin typeface="Liberation Sans" pitchFamily="34"/>
                <a:cs typeface="Times New Roman" pitchFamily="18"/>
              </a:rPr>
              <a:t>+ Zadatak da učenici osmisle svoju igru koja bi poticala na zajedništvo i važnost poštivanja pravila.</a:t>
            </a:r>
          </a:p>
          <a:p>
            <a:pPr lvl="0" algn="just">
              <a:lnSpc>
                <a:spcPct val="150000"/>
              </a:lnSpc>
            </a:pPr>
            <a:endParaRPr lang="hr-HR" sz="900" dirty="0">
              <a:latin typeface="Liberation Sans" pitchFamily="34"/>
              <a:cs typeface="Times New Roman" pitchFamily="18"/>
            </a:endParaRPr>
          </a:p>
          <a:p>
            <a:pPr lvl="0" algn="just">
              <a:lnSpc>
                <a:spcPct val="150000"/>
              </a:lnSpc>
            </a:pPr>
            <a:r>
              <a:rPr lang="hr-HR" sz="900" dirty="0">
                <a:latin typeface="Liberation Sans" pitchFamily="34"/>
                <a:cs typeface="Times New Roman" pitchFamily="18"/>
              </a:rPr>
              <a:t>+Snimanje radio emisija ili videa u kojima vode razgovor s nastavnikom/com iz tzk-a o tome tko donosi pravila u sportu, te o svrsi i važnosti poštivanja tih pravila.</a:t>
            </a:r>
          </a:p>
          <a:p>
            <a:pPr lvl="0" algn="just">
              <a:lnSpc>
                <a:spcPct val="150000"/>
              </a:lnSpc>
            </a:pPr>
            <a:endParaRPr lang="hr-HR" sz="900" dirty="0">
              <a:latin typeface="Liberation Sans" pitchFamily="34"/>
              <a:cs typeface="Times New Roman" pitchFamily="18"/>
            </a:endParaRPr>
          </a:p>
          <a:p>
            <a:pPr lvl="0" algn="just">
              <a:lnSpc>
                <a:spcPct val="150000"/>
              </a:lnSpc>
            </a:pPr>
            <a:r>
              <a:rPr lang="hr-HR" sz="900" dirty="0">
                <a:latin typeface="Liberation Sans" pitchFamily="34"/>
                <a:cs typeface="Times New Roman" pitchFamily="18"/>
              </a:rPr>
              <a:t>+ Intervju s lokalnim sportašem koji ističe svoje vjeru kao dodatnu snagu u postizanju uspjeha, njihovo poimanje važnosti pravila u igri, </a:t>
            </a:r>
            <a:r>
              <a:rPr lang="hr-HR" sz="900" i="1" dirty="0">
                <a:latin typeface="Liberation Sans" pitchFamily="34"/>
                <a:cs typeface="Times New Roman" pitchFamily="18"/>
              </a:rPr>
              <a:t>fair playu</a:t>
            </a:r>
            <a:r>
              <a:rPr lang="hr-HR" sz="900" dirty="0">
                <a:latin typeface="Liberation Sans" pitchFamily="34"/>
                <a:cs typeface="Times New Roman" pitchFamily="18"/>
              </a:rPr>
              <a:t>, suradničkom odnosu u svome timu (s trenerom kao autoritetom i poticajem).</a:t>
            </a:r>
          </a:p>
          <a:p>
            <a:pPr lvl="0" algn="just">
              <a:lnSpc>
                <a:spcPct val="150000"/>
              </a:lnSpc>
            </a:pPr>
            <a:endParaRPr lang="hr-HR" sz="900" dirty="0">
              <a:latin typeface="Liberation Sans" pitchFamily="34"/>
              <a:cs typeface="Times New Roman" pitchFamily="18"/>
            </a:endParaRPr>
          </a:p>
          <a:p>
            <a:pPr lvl="0" algn="just">
              <a:lnSpc>
                <a:spcPct val="150000"/>
              </a:lnSpc>
            </a:pPr>
            <a:r>
              <a:rPr lang="hr-HR" sz="900" dirty="0">
                <a:latin typeface="Liberation Sans" pitchFamily="34"/>
                <a:cs typeface="Times New Roman" pitchFamily="18"/>
              </a:rPr>
              <a:t>+ Vrednovanje (Vrednovanje za učenje: Za vrijeme aktivnosti ove teme, vjeroučitelj prati aktivnost učenika, može prema predloženim kriterijima: poštuje pravila ponašanja; odnosi se s poštovanjem prema drugima; sudjeluje u radu. Na kraju teme, vjeroučitelj daje povratnu informaciju svakom učeniku o rezultatima praćenja.</a:t>
            </a:r>
          </a:p>
          <a:p>
            <a:pPr lvl="0" algn="just">
              <a:lnSpc>
                <a:spcPct val="150000"/>
              </a:lnSpc>
            </a:pPr>
            <a:r>
              <a:rPr lang="hr-HR" sz="900" dirty="0">
                <a:latin typeface="Liberation Sans" pitchFamily="34"/>
                <a:cs typeface="Times New Roman" pitchFamily="18"/>
              </a:rPr>
              <a:t>                                                                 Minuta za kraj: Učenici odgovaraju na pitanje: Zašto je važno poštivati pravila u igri? Kako to možemo primijeniti na pravila u razredu? Učenik sažetom, dobro promišljenom rečenicom mora odgovoriti na postavljeno pitanje.</a:t>
            </a:r>
          </a:p>
          <a:p>
            <a:pPr lvl="0" algn="just">
              <a:lnSpc>
                <a:spcPct val="150000"/>
              </a:lnSpc>
            </a:pPr>
            <a:r>
              <a:rPr lang="hr-HR" sz="900" dirty="0">
                <a:latin typeface="Liberation Sans" pitchFamily="34"/>
                <a:cs typeface="Times New Roman" pitchFamily="18"/>
              </a:rPr>
              <a:t>                     Vrednovanje kao učenje: Svaki učenik ispunjava listu procjene sličnu vjeroučiteljevoj, dodjeljuje si bodove od 1 (rijetko), 2 (ponekad) do 3 (uvijek). Zatim procjenjuju jedni druge. Napomenuti, ukoliko daju manji broj bodova na pozitivan način trebaju istaknuti što treba učenik poboljšati. Poštujem pravila ponašanja; Poštujem pravila u razredu; Odnosim se s poštovanjem prema drugima; Sudjelujem u radu; Prihvaćam poraz bez ljutnje)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C14C-C3D6-4199-9F1A-9CFA60F487D4}"/>
              </a:ext>
            </a:extLst>
          </p:cNvPr>
          <p:cNvSpPr txBox="1">
            <a:spLocks noGrp="1"/>
          </p:cNvSpPr>
          <p:nvPr>
            <p:ph type="title" idx="4294967295"/>
          </p:nvPr>
        </p:nvSpPr>
        <p:spPr/>
        <p:txBody>
          <a:bodyPr/>
          <a:lstStyle/>
          <a:p>
            <a:pPr lvl="0"/>
            <a:r>
              <a:rPr lang="hr-HR" sz="2600"/>
              <a:t>6. razred</a:t>
            </a:r>
          </a:p>
        </p:txBody>
      </p:sp>
      <p:sp>
        <p:nvSpPr>
          <p:cNvPr id="3" name="Text Placeholder 2">
            <a:extLst>
              <a:ext uri="{FF2B5EF4-FFF2-40B4-BE49-F238E27FC236}">
                <a16:creationId xmlns:a16="http://schemas.microsoft.com/office/drawing/2014/main" id="{2B554110-EA3D-471C-A192-F810EF267A97}"/>
              </a:ext>
            </a:extLst>
          </p:cNvPr>
          <p:cNvSpPr txBox="1">
            <a:spLocks noGrp="1"/>
          </p:cNvSpPr>
          <p:nvPr>
            <p:ph type="body" idx="4294967295"/>
          </p:nvPr>
        </p:nvSpPr>
        <p:spPr>
          <a:xfrm>
            <a:off x="503998" y="1326602"/>
            <a:ext cx="4607264" cy="4237952"/>
          </a:xfrm>
        </p:spPr>
        <p:txBody>
          <a:bodyPr>
            <a:normAutofit/>
          </a:bodyPr>
          <a:lstStyle/>
          <a:p>
            <a:pPr lvl="0" algn="just">
              <a:lnSpc>
                <a:spcPct val="150000"/>
              </a:lnSpc>
            </a:pPr>
            <a:r>
              <a:rPr lang="hr-HR" sz="1000" dirty="0">
                <a:solidFill>
                  <a:srgbClr val="231F20"/>
                </a:solidFill>
                <a:latin typeface="Liberation Sans" pitchFamily="34"/>
                <a:cs typeface="Times New Roman" pitchFamily="18"/>
              </a:rPr>
              <a:t>OŠ KV A.6.1.</a:t>
            </a:r>
          </a:p>
          <a:p>
            <a:pPr lvl="0" algn="just">
              <a:lnSpc>
                <a:spcPct val="150000"/>
              </a:lnSpc>
            </a:pPr>
            <a:r>
              <a:rPr lang="hr-HR" sz="1000" dirty="0">
                <a:solidFill>
                  <a:srgbClr val="231F20"/>
                </a:solidFill>
                <a:latin typeface="Liberation Sans" pitchFamily="34"/>
                <a:cs typeface="Times New Roman" pitchFamily="18"/>
              </a:rPr>
              <a:t>Učenik navodi iskustva i događaje iz svakodnevnoga života koji govore o različitim oblicima unutrašnjega ropstva i slobode te objašnjava kako nas vjera vodi do slobode i mira.</a:t>
            </a:r>
          </a:p>
          <a:p>
            <a:pPr lvl="0" algn="just">
              <a:lnSpc>
                <a:spcPct val="150000"/>
              </a:lnSpc>
            </a:pPr>
            <a:endParaRPr lang="hr-HR" sz="1000" dirty="0">
              <a:solidFill>
                <a:srgbClr val="231F20"/>
              </a:solidFill>
              <a:latin typeface="Liberation Sans" pitchFamily="34"/>
              <a:cs typeface="Times New Roman" pitchFamily="18"/>
            </a:endParaRPr>
          </a:p>
          <a:p>
            <a:pPr lvl="0" algn="just">
              <a:lnSpc>
                <a:spcPct val="150000"/>
              </a:lnSpc>
            </a:pPr>
            <a:r>
              <a:rPr lang="hr-HR" sz="1000" dirty="0">
                <a:solidFill>
                  <a:srgbClr val="231F20"/>
                </a:solidFill>
                <a:latin typeface="Liberation Sans" pitchFamily="34"/>
                <a:cs typeface="Times New Roman" pitchFamily="18"/>
              </a:rPr>
              <a:t>Učenik razlikuje unutrašnje i vanjsko ropstvo/slobodu.</a:t>
            </a:r>
          </a:p>
          <a:p>
            <a:pPr lvl="0" algn="just">
              <a:lnSpc>
                <a:spcPct val="150000"/>
              </a:lnSpc>
            </a:pPr>
            <a:r>
              <a:rPr lang="hr-HR" sz="1000" dirty="0">
                <a:solidFill>
                  <a:srgbClr val="231F20"/>
                </a:solidFill>
                <a:latin typeface="Liberation Sans" pitchFamily="34"/>
                <a:cs typeface="Times New Roman" pitchFamily="18"/>
              </a:rPr>
              <a:t>Učenik uočava i objašnjava povezanost grijeha i neslobode, odgovornosti i slobode, na temelju konkretnih primjera iz svoga života i Biblije (grijeh, posljedice grijeha).</a:t>
            </a:r>
          </a:p>
          <a:p>
            <a:pPr lvl="0" algn="just">
              <a:lnSpc>
                <a:spcPct val="150000"/>
              </a:lnSpc>
            </a:pPr>
            <a:r>
              <a:rPr lang="hr-HR" sz="1000" dirty="0">
                <a:solidFill>
                  <a:srgbClr val="231F20"/>
                </a:solidFill>
                <a:latin typeface="Liberation Sans" pitchFamily="34"/>
                <a:cs typeface="Times New Roman" pitchFamily="18"/>
              </a:rPr>
              <a:t>Učenik analizira kroz konkretne primjere povezanost slobode i ljubavi.</a:t>
            </a:r>
          </a:p>
          <a:p>
            <a:pPr lvl="0" algn="just">
              <a:lnSpc>
                <a:spcPct val="150000"/>
              </a:lnSpc>
            </a:pPr>
            <a:r>
              <a:rPr lang="hr-HR" sz="1000" dirty="0">
                <a:solidFill>
                  <a:srgbClr val="231F20"/>
                </a:solidFill>
                <a:latin typeface="Liberation Sans" pitchFamily="34"/>
                <a:cs typeface="Times New Roman" pitchFamily="18"/>
              </a:rPr>
              <a:t>Učenik navodi primjere vlastite odgovornost u promicanju slobode i mira u svom okruženju.</a:t>
            </a:r>
          </a:p>
          <a:p>
            <a:pPr lvl="0" algn="just">
              <a:lnSpc>
                <a:spcPct val="150000"/>
              </a:lnSpc>
            </a:pPr>
            <a:r>
              <a:rPr lang="hr-HR" sz="1000" dirty="0">
                <a:solidFill>
                  <a:srgbClr val="231F20"/>
                </a:solidFill>
                <a:latin typeface="Liberation Sans" pitchFamily="34"/>
                <a:cs typeface="Times New Roman" pitchFamily="18"/>
              </a:rPr>
              <a:t>Učenik na temelju odabranih biblijskih tekstova prepoznaje vjeru kao put k slobodi.</a:t>
            </a:r>
            <a:endParaRPr lang="hr-HR" sz="900" dirty="0">
              <a:solidFill>
                <a:srgbClr val="231F20"/>
              </a:solidFill>
              <a:latin typeface="Times New Roman" pitchFamily="18"/>
              <a:cs typeface="Times New Roman" pitchFamily="18"/>
            </a:endParaRPr>
          </a:p>
          <a:p>
            <a:pPr lvl="0"/>
            <a:endParaRPr lang="hr-HR" sz="2400" dirty="0">
              <a:cs typeface="Tahoma" pitchFamily="2"/>
            </a:endParaRPr>
          </a:p>
        </p:txBody>
      </p:sp>
      <p:sp>
        <p:nvSpPr>
          <p:cNvPr id="4" name="TextBox 3">
            <a:extLst>
              <a:ext uri="{FF2B5EF4-FFF2-40B4-BE49-F238E27FC236}">
                <a16:creationId xmlns:a16="http://schemas.microsoft.com/office/drawing/2014/main" id="{68B06AE4-DEBE-448B-8537-C7D6CCBE83CF}"/>
              </a:ext>
            </a:extLst>
          </p:cNvPr>
          <p:cNvSpPr txBox="1"/>
          <p:nvPr/>
        </p:nvSpPr>
        <p:spPr>
          <a:xfrm>
            <a:off x="5423498" y="1439997"/>
            <a:ext cx="4273009" cy="2095402"/>
          </a:xfrm>
          <a:prstGeom prst="rect">
            <a:avLst/>
          </a:prstGeom>
          <a:noFill/>
          <a:ln cap="flat">
            <a:noFill/>
          </a:ln>
        </p:spPr>
        <p:txBody>
          <a:bodyPr vert="horz" wrap="none" lIns="90004" tIns="44997" rIns="90004" bIns="44997" anchor="t" anchorCtr="0" compatLnSpc="0">
            <a:spAutoFit/>
          </a:bodyPr>
          <a:lstStyle/>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a:solidFill>
                  <a:srgbClr val="231F20"/>
                </a:solidFill>
                <a:uFillTx/>
                <a:latin typeface="Liberation Sans" pitchFamily="34"/>
                <a:ea typeface="Microsoft YaHei" pitchFamily="2"/>
                <a:cs typeface="Times New Roman" pitchFamily="18"/>
              </a:rPr>
              <a:t>OŠ TZK D.6.3.</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a:solidFill>
                  <a:srgbClr val="231F20"/>
                </a:solidFill>
                <a:uFillTx/>
                <a:latin typeface="Liberation Sans" pitchFamily="34"/>
                <a:ea typeface="Microsoft YaHei" pitchFamily="2"/>
                <a:cs typeface="Times New Roman" pitchFamily="18"/>
              </a:rPr>
              <a:t>Sudjeluje u natjecanjima koja razvijaju sposobnost samoregulacije, </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a:solidFill>
                  <a:srgbClr val="231F20"/>
                </a:solidFill>
                <a:uFillTx/>
                <a:latin typeface="Liberation Sans" pitchFamily="34"/>
                <a:ea typeface="Microsoft YaHei" pitchFamily="2"/>
                <a:cs typeface="Times New Roman" pitchFamily="18"/>
              </a:rPr>
              <a:t>suradničkog odnosa i nenasilnog rješavanja sukoba.</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endParaRPr lang="hr-HR" sz="1000" b="0" i="0" u="none" strike="noStrike" kern="1200" cap="none" spc="0" baseline="0">
              <a:solidFill>
                <a:srgbClr val="231F20"/>
              </a:solidFill>
              <a:uFillTx/>
              <a:latin typeface="Liberation Sans" pitchFamily="34"/>
              <a:ea typeface="Microsoft YaHei" pitchFamily="2"/>
              <a:cs typeface="Times New Roman" pitchFamily="18"/>
            </a:endParaRP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a:solidFill>
                  <a:srgbClr val="231F20"/>
                </a:solidFill>
                <a:uFillTx/>
                <a:latin typeface="Liberation Sans" pitchFamily="34"/>
                <a:ea typeface="Microsoft YaHei" pitchFamily="2"/>
                <a:cs typeface="Times New Roman" pitchFamily="18"/>
              </a:rPr>
              <a:t>Razvija sposobnost samoregulacije suradničkoga odnosa i nenasilnoga </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a:solidFill>
                  <a:srgbClr val="231F20"/>
                </a:solidFill>
                <a:uFillTx/>
                <a:latin typeface="Liberation Sans" pitchFamily="34"/>
                <a:ea typeface="Microsoft YaHei" pitchFamily="2"/>
                <a:cs typeface="Times New Roman" pitchFamily="18"/>
              </a:rPr>
              <a:t>rješavanja sukoba.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B72D-041F-4B48-B6BC-151332E93BDF}"/>
              </a:ext>
            </a:extLst>
          </p:cNvPr>
          <p:cNvSpPr txBox="1">
            <a:spLocks noGrp="1"/>
          </p:cNvSpPr>
          <p:nvPr>
            <p:ph type="title" idx="4294967295"/>
          </p:nvPr>
        </p:nvSpPr>
        <p:spPr/>
        <p:txBody>
          <a:bodyPr>
            <a:spAutoFit/>
          </a:bodyPr>
          <a:lstStyle/>
          <a:p>
            <a:pPr lvl="0"/>
            <a:r>
              <a:rPr lang="hr-HR" sz="2600"/>
              <a:t>6. razred</a:t>
            </a:r>
          </a:p>
        </p:txBody>
      </p:sp>
      <p:sp>
        <p:nvSpPr>
          <p:cNvPr id="3" name="Text Placeholder 2">
            <a:extLst>
              <a:ext uri="{FF2B5EF4-FFF2-40B4-BE49-F238E27FC236}">
                <a16:creationId xmlns:a16="http://schemas.microsoft.com/office/drawing/2014/main" id="{2B747DD5-8478-419D-9C3B-4F542A7E39FE}"/>
              </a:ext>
            </a:extLst>
          </p:cNvPr>
          <p:cNvSpPr txBox="1">
            <a:spLocks noGrp="1"/>
          </p:cNvSpPr>
          <p:nvPr>
            <p:ph type="body" idx="4294967295"/>
          </p:nvPr>
        </p:nvSpPr>
        <p:spPr>
          <a:xfrm>
            <a:off x="359999" y="1439997"/>
            <a:ext cx="9000000" cy="3960001"/>
          </a:xfrm>
        </p:spPr>
        <p:txBody>
          <a:bodyPr/>
          <a:lstStyle/>
          <a:p>
            <a:pPr lvl="0" algn="just">
              <a:lnSpc>
                <a:spcPct val="150000"/>
              </a:lnSpc>
            </a:pPr>
            <a:r>
              <a:rPr lang="hr-HR" sz="1200">
                <a:latin typeface="Liberation Sans" pitchFamily="34"/>
                <a:cs typeface="Times New Roman" pitchFamily="18"/>
              </a:rPr>
              <a:t>Mogućnost korelacije:</a:t>
            </a:r>
          </a:p>
          <a:p>
            <a:pPr lvl="0" algn="just">
              <a:lnSpc>
                <a:spcPct val="150000"/>
              </a:lnSpc>
            </a:pPr>
            <a:r>
              <a:rPr lang="hr-HR" sz="1200">
                <a:latin typeface="Liberation Sans" pitchFamily="34"/>
                <a:cs typeface="Times New Roman" pitchFamily="18"/>
              </a:rPr>
              <a:t>- važnost slobode i odgovornosti koju ona sa sobom nosi u ostvarivanju mira u svom okruženju (Vj)</a:t>
            </a:r>
          </a:p>
          <a:p>
            <a:pPr lvl="0" algn="just">
              <a:lnSpc>
                <a:spcPct val="150000"/>
              </a:lnSpc>
            </a:pPr>
            <a:r>
              <a:rPr lang="hr-HR" sz="1200">
                <a:latin typeface="Liberation Sans" pitchFamily="34"/>
                <a:cs typeface="Times New Roman" pitchFamily="18"/>
              </a:rPr>
              <a:t>- nenasilno rješavanje sukoba i suradnički odnos među natjecateljima (TZK)</a:t>
            </a:r>
          </a:p>
          <a:p>
            <a:pPr lvl="0" algn="just">
              <a:lnSpc>
                <a:spcPct val="150000"/>
              </a:lnSpc>
            </a:pPr>
            <a:endParaRPr lang="hr-HR" sz="1200">
              <a:latin typeface="Liberation Sans" pitchFamily="34"/>
              <a:cs typeface="Times New Roman" pitchFamily="18"/>
            </a:endParaRPr>
          </a:p>
          <a:p>
            <a:pPr lvl="0" algn="just">
              <a:lnSpc>
                <a:spcPct val="150000"/>
              </a:lnSpc>
            </a:pPr>
            <a:r>
              <a:rPr lang="hr-HR" sz="1200">
                <a:solidFill>
                  <a:srgbClr val="800080"/>
                </a:solidFill>
                <a:latin typeface="Liberation Sans" pitchFamily="34"/>
                <a:cs typeface="Times New Roman" pitchFamily="18"/>
              </a:rPr>
              <a:t>Teme u kojima se ostvaruje korelacija:</a:t>
            </a:r>
          </a:p>
          <a:p>
            <a:pPr lvl="0" algn="just">
              <a:lnSpc>
                <a:spcPct val="150000"/>
              </a:lnSpc>
            </a:pPr>
            <a:r>
              <a:rPr lang="hr-HR" sz="1200">
                <a:solidFill>
                  <a:srgbClr val="800080"/>
                </a:solidFill>
                <a:latin typeface="Liberation Sans" pitchFamily="34"/>
                <a:cs typeface="Times New Roman" pitchFamily="18"/>
              </a:rPr>
              <a:t>- Sloboda i ropstvo</a:t>
            </a:r>
          </a:p>
          <a:p>
            <a:pPr lvl="0" algn="just">
              <a:lnSpc>
                <a:spcPct val="150000"/>
              </a:lnSpc>
            </a:pPr>
            <a:r>
              <a:rPr lang="hr-HR" sz="1200">
                <a:solidFill>
                  <a:srgbClr val="800080"/>
                </a:solidFill>
                <a:latin typeface="Liberation Sans" pitchFamily="34"/>
                <a:cs typeface="Times New Roman" pitchFamily="18"/>
              </a:rPr>
              <a:t>- Grijeh</a:t>
            </a:r>
          </a:p>
          <a:p>
            <a:pPr lvl="0" algn="just">
              <a:lnSpc>
                <a:spcPct val="150000"/>
              </a:lnSpc>
            </a:pPr>
            <a:r>
              <a:rPr lang="hr-HR" sz="1200">
                <a:solidFill>
                  <a:srgbClr val="800080"/>
                </a:solidFill>
                <a:latin typeface="Liberation Sans" pitchFamily="34"/>
                <a:cs typeface="Times New Roman" pitchFamily="18"/>
              </a:rPr>
              <a:t>- Zašto ne ti?</a:t>
            </a:r>
          </a:p>
          <a:p>
            <a:pPr lvl="0" algn="just">
              <a:lnSpc>
                <a:spcPct val="150000"/>
              </a:lnSpc>
            </a:pPr>
            <a:r>
              <a:rPr lang="hr-HR" sz="1200">
                <a:solidFill>
                  <a:srgbClr val="800080"/>
                </a:solidFill>
                <a:latin typeface="Liberation Sans" pitchFamily="34"/>
                <a:cs typeface="Times New Roman" pitchFamily="18"/>
              </a:rPr>
              <a:t>- Govor na gori</a:t>
            </a:r>
          </a:p>
          <a:p>
            <a:pPr lvl="0" algn="just">
              <a:lnSpc>
                <a:spcPct val="150000"/>
              </a:lnSpc>
            </a:pPr>
            <a:endParaRPr lang="hr-HR" sz="1600">
              <a:latin typeface="Liberation Sans" pitchFamily="34"/>
              <a:cs typeface="Times New Roman" pitchFamily="18"/>
            </a:endParaRPr>
          </a:p>
        </p:txBody>
      </p:sp>
      <p:pic>
        <p:nvPicPr>
          <p:cNvPr id="5" name="Picture 4">
            <a:extLst>
              <a:ext uri="{FF2B5EF4-FFF2-40B4-BE49-F238E27FC236}">
                <a16:creationId xmlns:a16="http://schemas.microsoft.com/office/drawing/2014/main" id="{80EA9CA8-EFC7-4977-B53D-FEDBD70C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1212">
            <a:off x="6245226" y="2415759"/>
            <a:ext cx="2085975" cy="27706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Class="entr"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Class="entr"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F57B-0DA7-4708-98FA-EB405A2026A6}"/>
              </a:ext>
            </a:extLst>
          </p:cNvPr>
          <p:cNvSpPr txBox="1">
            <a:spLocks noGrp="1"/>
          </p:cNvSpPr>
          <p:nvPr>
            <p:ph type="title" idx="4294967295"/>
          </p:nvPr>
        </p:nvSpPr>
        <p:spPr/>
        <p:txBody>
          <a:bodyPr/>
          <a:lstStyle/>
          <a:p>
            <a:pPr lvl="0"/>
            <a:r>
              <a:rPr lang="hr-HR" sz="2600"/>
              <a:t>Primjer aktivnosti na satu vjeronauka</a:t>
            </a:r>
          </a:p>
        </p:txBody>
      </p:sp>
      <p:sp>
        <p:nvSpPr>
          <p:cNvPr id="3" name="Text Placeholder 2">
            <a:extLst>
              <a:ext uri="{FF2B5EF4-FFF2-40B4-BE49-F238E27FC236}">
                <a16:creationId xmlns:a16="http://schemas.microsoft.com/office/drawing/2014/main" id="{94F5FBFA-28EE-48BD-AECD-0B7401225DB2}"/>
              </a:ext>
            </a:extLst>
          </p:cNvPr>
          <p:cNvSpPr txBox="1">
            <a:spLocks noGrp="1"/>
          </p:cNvSpPr>
          <p:nvPr>
            <p:ph type="body" idx="4294967295"/>
          </p:nvPr>
        </p:nvSpPr>
        <p:spPr>
          <a:xfrm>
            <a:off x="361800" y="1281238"/>
            <a:ext cx="9215643" cy="3780001"/>
          </a:xfrm>
        </p:spPr>
        <p:txBody>
          <a:bodyPr/>
          <a:lstStyle/>
          <a:p>
            <a:pPr lvl="0">
              <a:lnSpc>
                <a:spcPct val="150000"/>
              </a:lnSpc>
            </a:pPr>
            <a:r>
              <a:rPr lang="hr-HR" sz="1200">
                <a:solidFill>
                  <a:srgbClr val="800080"/>
                </a:solidFill>
                <a:latin typeface="Liberation Sans" pitchFamily="34"/>
                <a:cs typeface="Times New Roman" pitchFamily="18"/>
              </a:rPr>
              <a:t>Tema: ROPSTVO I SLOBODA</a:t>
            </a:r>
          </a:p>
          <a:p>
            <a:pPr lvl="0">
              <a:lnSpc>
                <a:spcPct val="150000"/>
              </a:lnSpc>
            </a:pPr>
            <a:r>
              <a:rPr lang="hr-HR" sz="1200">
                <a:latin typeface="Liberation Sans" pitchFamily="34"/>
                <a:cs typeface="Times New Roman" pitchFamily="18"/>
              </a:rPr>
              <a:t>1. Sloboda</a:t>
            </a:r>
          </a:p>
          <a:p>
            <a:pPr lvl="0">
              <a:lnSpc>
                <a:spcPct val="150000"/>
              </a:lnSpc>
            </a:pPr>
            <a:r>
              <a:rPr lang="hr-HR" sz="1200">
                <a:latin typeface="Liberation Sans" pitchFamily="34"/>
                <a:cs typeface="Times New Roman" pitchFamily="18"/>
              </a:rPr>
              <a:t>U digitalnom udžbeniku (na 10. str., pod naslovom </a:t>
            </a:r>
            <a:r>
              <a:rPr lang="hr-HR" sz="1200" i="1">
                <a:latin typeface="Liberation Sans" pitchFamily="34"/>
                <a:cs typeface="Times New Roman" pitchFamily="18"/>
              </a:rPr>
              <a:t>Sloboda</a:t>
            </a:r>
            <a:r>
              <a:rPr lang="hr-HR" sz="1200">
                <a:latin typeface="Liberation Sans" pitchFamily="34"/>
                <a:cs typeface="Times New Roman" pitchFamily="18"/>
              </a:rPr>
              <a:t> - izjave poznatih o povezanosti slobode i odgovornosti) nadopuniti izjave poznatih o slobodi i njenom značaju te izabrati onu koja ti se posebno sviđa, te osmisliti problemsku situaciju za koju bi ta rečenica bila rješenje. Može se dati ovaj zadatak u grupi, te zadati da grupe odglume situaciju koju su osmislili, a učenici u razredu pokušaju otkriti koja od otkrivenih rečenica bi bila rješenje te situacije.</a:t>
            </a:r>
          </a:p>
          <a:p>
            <a:pPr lvl="0"/>
            <a:endParaRPr lang="hr-HR" sz="1200">
              <a:latin typeface="Liberation Sans" pitchFamily="34"/>
              <a:cs typeface="Times New Roman" pitchFamily="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D952-6673-4930-ABEE-18F39089B794}"/>
              </a:ext>
            </a:extLst>
          </p:cNvPr>
          <p:cNvSpPr txBox="1">
            <a:spLocks noGrp="1"/>
          </p:cNvSpPr>
          <p:nvPr>
            <p:ph type="title" idx="4294967295"/>
          </p:nvPr>
        </p:nvSpPr>
        <p:spPr/>
        <p:txBody>
          <a:bodyPr/>
          <a:lstStyle/>
          <a:p>
            <a:pPr lvl="0"/>
            <a:r>
              <a:rPr lang="hr-HR" sz="2600"/>
              <a:t>Primjer aktivnosti na satu vjeronauka</a:t>
            </a:r>
          </a:p>
        </p:txBody>
      </p:sp>
      <p:sp>
        <p:nvSpPr>
          <p:cNvPr id="3" name="Text Placeholder 2">
            <a:extLst>
              <a:ext uri="{FF2B5EF4-FFF2-40B4-BE49-F238E27FC236}">
                <a16:creationId xmlns:a16="http://schemas.microsoft.com/office/drawing/2014/main" id="{602FA7D5-7F10-4240-9488-3F10E46039FA}"/>
              </a:ext>
            </a:extLst>
          </p:cNvPr>
          <p:cNvSpPr txBox="1">
            <a:spLocks noGrp="1"/>
          </p:cNvSpPr>
          <p:nvPr>
            <p:ph type="body" idx="4294967295"/>
          </p:nvPr>
        </p:nvSpPr>
        <p:spPr>
          <a:xfrm>
            <a:off x="503998" y="1259997"/>
            <a:ext cx="9071643" cy="3288237"/>
          </a:xfrm>
        </p:spPr>
        <p:txBody>
          <a:bodyPr/>
          <a:lstStyle/>
          <a:p>
            <a:pPr lvl="0" algn="just">
              <a:lnSpc>
                <a:spcPct val="150000"/>
              </a:lnSpc>
              <a:spcAft>
                <a:spcPts val="1135"/>
              </a:spcAft>
            </a:pPr>
            <a:r>
              <a:rPr lang="hr-HR" sz="1200">
                <a:latin typeface="Liberation Sans" pitchFamily="34"/>
                <a:cs typeface="Times New Roman" pitchFamily="18"/>
              </a:rPr>
              <a:t>2. Tjelesna djela milosrđa (priča o milosrdnom Samarijancu u digitalnom udžbeniku na str. 11.)</a:t>
            </a:r>
          </a:p>
          <a:p>
            <a:pPr lvl="0" algn="just">
              <a:lnSpc>
                <a:spcPct val="150000"/>
              </a:lnSpc>
            </a:pPr>
            <a:r>
              <a:rPr lang="hr-HR" sz="1200">
                <a:latin typeface="Liberation Sans" pitchFamily="34"/>
                <a:cs typeface="Times New Roman" pitchFamily="18"/>
              </a:rPr>
              <a:t>Učenici na početku sata odgovaraju na pitanja: Tko su danas ljudi koji se osjećaju: Odbačeni? Osamljeni? Zanemareni? Prezreni? Zamišljaju da su novinari, zadatak im je napišu intervju s jednom od tih osoba. U intervjuu trebaju otkriti kako su te osobe došle do te situacije, kako se sada osjećaju, od koga očekuju pomoć? Nakon središnjeg dijela sata, susreta s tekstom o milosrdnom Samarijancu i djelima milosrđa, učenici odabiru djelo milosrđa koje bi pomoglo čovjeku iz njihovog intervju na početku sata, te tko bi bile osobe koje bi ga trebale napraviti.</a:t>
            </a:r>
          </a:p>
          <a:p>
            <a:pPr lvl="0" algn="just"/>
            <a:r>
              <a:rPr lang="hr-HR" sz="1200">
                <a:latin typeface="Liberation Sans" pitchFamily="34"/>
                <a:cs typeface="Times New Roman" pitchFamily="18"/>
              </a:rPr>
              <a:t>  </a:t>
            </a:r>
          </a:p>
        </p:txBody>
      </p:sp>
      <p:pic>
        <p:nvPicPr>
          <p:cNvPr id="4" name="Picture 3">
            <a:extLst>
              <a:ext uri="{FF2B5EF4-FFF2-40B4-BE49-F238E27FC236}">
                <a16:creationId xmlns:a16="http://schemas.microsoft.com/office/drawing/2014/main" id="{E83CEDBA-03F2-4F6F-8068-AC28406878F9}"/>
              </a:ext>
            </a:extLst>
          </p:cNvPr>
          <p:cNvPicPr>
            <a:picLocks noChangeAspect="1"/>
          </p:cNvPicPr>
          <p:nvPr/>
        </p:nvPicPr>
        <p:blipFill>
          <a:blip r:embed="rId3">
            <a:lum/>
            <a:alphaModFix/>
          </a:blip>
          <a:srcRect/>
          <a:stretch>
            <a:fillRect/>
          </a:stretch>
        </p:blipFill>
        <p:spPr>
          <a:xfrm>
            <a:off x="6472077" y="3134517"/>
            <a:ext cx="3247921" cy="2265480"/>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BB7E-223D-41E7-A46B-686350BD7543}"/>
              </a:ext>
            </a:extLst>
          </p:cNvPr>
          <p:cNvSpPr txBox="1">
            <a:spLocks noGrp="1"/>
          </p:cNvSpPr>
          <p:nvPr>
            <p:ph type="title" idx="4294967295"/>
          </p:nvPr>
        </p:nvSpPr>
        <p:spPr/>
        <p:txBody>
          <a:bodyPr/>
          <a:lstStyle/>
          <a:p>
            <a:pPr lvl="0"/>
            <a:r>
              <a:rPr lang="hr-HR" sz="2600"/>
              <a:t>7. razred</a:t>
            </a:r>
          </a:p>
        </p:txBody>
      </p:sp>
      <p:sp>
        <p:nvSpPr>
          <p:cNvPr id="3" name="Text Placeholder 2">
            <a:extLst>
              <a:ext uri="{FF2B5EF4-FFF2-40B4-BE49-F238E27FC236}">
                <a16:creationId xmlns:a16="http://schemas.microsoft.com/office/drawing/2014/main" id="{BA1D37BB-CB23-4005-8277-A14F08D385A5}"/>
              </a:ext>
            </a:extLst>
          </p:cNvPr>
          <p:cNvSpPr txBox="1">
            <a:spLocks noGrp="1"/>
          </p:cNvSpPr>
          <p:nvPr>
            <p:ph type="body" idx="4294967295"/>
          </p:nvPr>
        </p:nvSpPr>
        <p:spPr>
          <a:xfrm>
            <a:off x="503998" y="1326602"/>
            <a:ext cx="4536314" cy="4343948"/>
          </a:xfrm>
        </p:spPr>
        <p:txBody>
          <a:bodyPr>
            <a:normAutofit lnSpcReduction="10000"/>
          </a:bodyPr>
          <a:lstStyle/>
          <a:p>
            <a:pPr lvl="0" algn="just">
              <a:lnSpc>
                <a:spcPct val="130000"/>
              </a:lnSpc>
            </a:pPr>
            <a:r>
              <a:rPr lang="hr-HR" sz="900" dirty="0">
                <a:solidFill>
                  <a:srgbClr val="231F20"/>
                </a:solidFill>
                <a:latin typeface="Liberation Sans" pitchFamily="34"/>
                <a:cs typeface="Times New Roman" pitchFamily="18"/>
              </a:rPr>
              <a:t>OŠ KV A.7.1.</a:t>
            </a:r>
          </a:p>
          <a:p>
            <a:pPr lvl="0" algn="just">
              <a:lnSpc>
                <a:spcPct val="130000"/>
              </a:lnSpc>
            </a:pPr>
            <a:r>
              <a:rPr lang="hr-HR" sz="900" dirty="0">
                <a:solidFill>
                  <a:srgbClr val="231F20"/>
                </a:solidFill>
                <a:latin typeface="Liberation Sans" pitchFamily="34"/>
                <a:cs typeface="Times New Roman" pitchFamily="18"/>
              </a:rPr>
              <a:t>Učenik u svjetlu vjere otkriva vlastito dostojanstvo, vrijednost i ulogu te objašnjava ulogu vjere u rješavanju napetosti i sukoba među ljudima.</a:t>
            </a:r>
          </a:p>
          <a:p>
            <a:pPr lvl="0" algn="just">
              <a:lnSpc>
                <a:spcPct val="130000"/>
              </a:lnSpc>
            </a:pPr>
            <a:endParaRPr lang="hr-HR" sz="900" dirty="0">
              <a:solidFill>
                <a:srgbClr val="231F20"/>
              </a:solidFill>
              <a:latin typeface="Liberation Sans" pitchFamily="34"/>
              <a:cs typeface="Times New Roman" pitchFamily="18"/>
            </a:endParaRPr>
          </a:p>
          <a:p>
            <a:pPr lvl="0" algn="just">
              <a:lnSpc>
                <a:spcPct val="130000"/>
              </a:lnSpc>
            </a:pPr>
            <a:r>
              <a:rPr lang="hr-HR" sz="900" dirty="0">
                <a:solidFill>
                  <a:srgbClr val="231F20"/>
                </a:solidFill>
                <a:latin typeface="Liberation Sans" pitchFamily="34"/>
                <a:cs typeface="Times New Roman" pitchFamily="18"/>
              </a:rPr>
              <a:t>Učenik izražava stav kako je svaki čovjek jedinstveno i neponovljivo biće kroz konkretne geste poštovanje i uvažavanja drugih u svojoj sredini.</a:t>
            </a:r>
          </a:p>
          <a:p>
            <a:pPr lvl="0" algn="just">
              <a:lnSpc>
                <a:spcPct val="130000"/>
              </a:lnSpc>
            </a:pPr>
            <a:r>
              <a:rPr lang="hr-HR" sz="900" dirty="0">
                <a:solidFill>
                  <a:srgbClr val="231F20"/>
                </a:solidFill>
                <a:latin typeface="Liberation Sans" pitchFamily="34"/>
                <a:cs typeface="Times New Roman" pitchFamily="18"/>
              </a:rPr>
              <a:t>Učenik analizira pozitivne utjecaje uzora u izgradnji vlastite osobnosti.</a:t>
            </a:r>
          </a:p>
          <a:p>
            <a:pPr lvl="0" algn="just">
              <a:lnSpc>
                <a:spcPct val="130000"/>
              </a:lnSpc>
            </a:pPr>
            <a:r>
              <a:rPr lang="hr-HR" sz="900" dirty="0">
                <a:solidFill>
                  <a:srgbClr val="231F20"/>
                </a:solidFill>
                <a:latin typeface="Liberation Sans" pitchFamily="34"/>
                <a:cs typeface="Times New Roman" pitchFamily="18"/>
              </a:rPr>
              <a:t>Učenik analizira negativne utjecaje koji predstavljaju opasnost u izgradnji vlastite osobnosti.</a:t>
            </a:r>
          </a:p>
          <a:p>
            <a:pPr lvl="0" algn="just">
              <a:lnSpc>
                <a:spcPct val="130000"/>
              </a:lnSpc>
            </a:pPr>
            <a:r>
              <a:rPr lang="hr-HR" sz="900" dirty="0">
                <a:solidFill>
                  <a:srgbClr val="231F20"/>
                </a:solidFill>
                <a:latin typeface="Liberation Sans" pitchFamily="34"/>
                <a:cs typeface="Times New Roman" pitchFamily="18"/>
              </a:rPr>
              <a:t>Učenik istražuje pozitivne utjecaje vjere u izgradnji vlastite osobnosti.</a:t>
            </a:r>
          </a:p>
          <a:p>
            <a:pPr lvl="0" algn="just">
              <a:lnSpc>
                <a:spcPct val="130000"/>
              </a:lnSpc>
            </a:pPr>
            <a:r>
              <a:rPr lang="hr-HR" sz="900" dirty="0">
                <a:solidFill>
                  <a:srgbClr val="231F20"/>
                </a:solidFill>
                <a:latin typeface="Liberation Sans" pitchFamily="34"/>
                <a:cs typeface="Times New Roman" pitchFamily="18"/>
              </a:rPr>
              <a:t>Učenik analizira konkretne primjere utjecaja društva vršnjaka na formiranje osobnosti i predlaže načine kako ostvariti pozitivan utjecaj u društvu vršnjaka.</a:t>
            </a:r>
          </a:p>
          <a:p>
            <a:pPr lvl="0" algn="just">
              <a:lnSpc>
                <a:spcPct val="130000"/>
              </a:lnSpc>
            </a:pPr>
            <a:r>
              <a:rPr lang="hr-HR" sz="900" dirty="0">
                <a:solidFill>
                  <a:srgbClr val="231F20"/>
                </a:solidFill>
                <a:latin typeface="Liberation Sans" pitchFamily="34"/>
                <a:cs typeface="Times New Roman" pitchFamily="18"/>
              </a:rPr>
              <a:t>Učenik analizira različite uzroke napetosti i konflikata u razdoblju mladenaštva i objašnjava mogućnost rješavanja napetosti i sukoba s kršćanskoga motrišta.</a:t>
            </a:r>
          </a:p>
          <a:p>
            <a:pPr lvl="0" algn="just">
              <a:lnSpc>
                <a:spcPct val="130000"/>
              </a:lnSpc>
            </a:pPr>
            <a:r>
              <a:rPr lang="hr-HR" sz="900" dirty="0">
                <a:solidFill>
                  <a:srgbClr val="231F20"/>
                </a:solidFill>
                <a:latin typeface="Liberation Sans" pitchFamily="34"/>
                <a:cs typeface="Times New Roman" pitchFamily="18"/>
              </a:rPr>
              <a:t>Predlaže pozitivne načine komunikacije u digitalnom okružju kojom mogu utjecati na poštovanje dostojanstva svake osobe i rješavanje sukoba i nesporazuma.</a:t>
            </a:r>
            <a:endParaRPr lang="hr-HR" sz="900" dirty="0">
              <a:solidFill>
                <a:srgbClr val="231F20"/>
              </a:solidFill>
              <a:latin typeface="Times New Roman" pitchFamily="18"/>
              <a:cs typeface="Times New Roman" pitchFamily="18"/>
            </a:endParaRPr>
          </a:p>
          <a:p>
            <a:pPr lvl="0" algn="just">
              <a:lnSpc>
                <a:spcPct val="130000"/>
              </a:lnSpc>
            </a:pPr>
            <a:endParaRPr lang="hr-HR" sz="800" dirty="0">
              <a:solidFill>
                <a:srgbClr val="231F20"/>
              </a:solidFill>
              <a:latin typeface="Times New Roman" pitchFamily="18"/>
              <a:cs typeface="Times New Roman" pitchFamily="18"/>
            </a:endParaRPr>
          </a:p>
          <a:p>
            <a:pPr lvl="0">
              <a:lnSpc>
                <a:spcPct val="80000"/>
              </a:lnSpc>
            </a:pPr>
            <a:endParaRPr lang="hr-HR" sz="800" dirty="0">
              <a:solidFill>
                <a:srgbClr val="231F20"/>
              </a:solidFill>
              <a:latin typeface="Times New Roman" pitchFamily="18"/>
              <a:cs typeface="Times New Roman" pitchFamily="18"/>
            </a:endParaRPr>
          </a:p>
          <a:p>
            <a:pPr lvl="0">
              <a:lnSpc>
                <a:spcPct val="80000"/>
              </a:lnSpc>
            </a:pPr>
            <a:endParaRPr lang="hr-HR" sz="2000" dirty="0">
              <a:cs typeface="Tahoma" pitchFamily="2"/>
            </a:endParaRPr>
          </a:p>
        </p:txBody>
      </p:sp>
      <p:sp>
        <p:nvSpPr>
          <p:cNvPr id="4" name="TextBox 3">
            <a:extLst>
              <a:ext uri="{FF2B5EF4-FFF2-40B4-BE49-F238E27FC236}">
                <a16:creationId xmlns:a16="http://schemas.microsoft.com/office/drawing/2014/main" id="{D4DF8681-E304-4057-9296-79360F5BF5F8}"/>
              </a:ext>
            </a:extLst>
          </p:cNvPr>
          <p:cNvSpPr txBox="1"/>
          <p:nvPr/>
        </p:nvSpPr>
        <p:spPr>
          <a:xfrm>
            <a:off x="5310805" y="1452963"/>
            <a:ext cx="4265822" cy="1733126"/>
          </a:xfrm>
          <a:prstGeom prst="rect">
            <a:avLst/>
          </a:prstGeom>
          <a:noFill/>
          <a:ln cap="flat">
            <a:noFill/>
          </a:ln>
        </p:spPr>
        <p:txBody>
          <a:bodyPr vert="horz" wrap="none" lIns="90004" tIns="44997" rIns="90004" bIns="44997" anchor="t" anchorCtr="0" compatLnSpc="0">
            <a:spAutoFit/>
          </a:bodyPr>
          <a:lstStyle/>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dirty="0">
                <a:solidFill>
                  <a:srgbClr val="231F20"/>
                </a:solidFill>
                <a:uFillTx/>
                <a:latin typeface="Liberation Sans" pitchFamily="34"/>
                <a:ea typeface="Microsoft YaHei" pitchFamily="2"/>
                <a:cs typeface="Times New Roman" pitchFamily="18"/>
              </a:rPr>
              <a:t>OŠ TZK D.7.4.</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dirty="0">
                <a:solidFill>
                  <a:srgbClr val="231F20"/>
                </a:solidFill>
                <a:uFillTx/>
                <a:latin typeface="Liberation Sans" pitchFamily="34"/>
                <a:ea typeface="Microsoft YaHei" pitchFamily="2"/>
                <a:cs typeface="Times New Roman" pitchFamily="18"/>
              </a:rPr>
              <a:t>Prosuđuje kako se u sportskim natjecanjima potiče suradnički odnos, </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dirty="0">
                <a:solidFill>
                  <a:srgbClr val="231F20"/>
                </a:solidFill>
                <a:uFillTx/>
                <a:latin typeface="Liberation Sans" pitchFamily="34"/>
                <a:ea typeface="Microsoft YaHei" pitchFamily="2"/>
                <a:cs typeface="Times New Roman" pitchFamily="18"/>
              </a:rPr>
              <a:t>poštuje različitost i njeguje kulturni i nacionalni identitet.</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endParaRPr lang="hr-HR" sz="1000" b="0" i="0" u="none" strike="noStrike" kern="1200" cap="none" spc="0" baseline="0" dirty="0">
              <a:solidFill>
                <a:srgbClr val="231F20"/>
              </a:solidFill>
              <a:uFillTx/>
              <a:latin typeface="Liberation Sans" pitchFamily="34"/>
              <a:ea typeface="Microsoft YaHei" pitchFamily="2"/>
              <a:cs typeface="Times New Roman" pitchFamily="18"/>
            </a:endParaRP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dirty="0">
                <a:solidFill>
                  <a:srgbClr val="231F20"/>
                </a:solidFill>
                <a:uFillTx/>
                <a:latin typeface="Liberation Sans" pitchFamily="34"/>
                <a:ea typeface="Microsoft YaHei" pitchFamily="2"/>
                <a:cs typeface="Times New Roman" pitchFamily="18"/>
              </a:rPr>
              <a:t>Potiče suradnički odnos, poštuje različitosti i njeguje nacionalni identitet.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D72E-6822-449A-85C3-7384467464DD}"/>
              </a:ext>
            </a:extLst>
          </p:cNvPr>
          <p:cNvSpPr txBox="1">
            <a:spLocks noGrp="1"/>
          </p:cNvSpPr>
          <p:nvPr>
            <p:ph type="title" idx="4294967295"/>
          </p:nvPr>
        </p:nvSpPr>
        <p:spPr/>
        <p:txBody>
          <a:bodyPr/>
          <a:lstStyle/>
          <a:p>
            <a:pPr lvl="0"/>
            <a:r>
              <a:rPr lang="hr-HR" sz="2600"/>
              <a:t>7. razred</a:t>
            </a:r>
          </a:p>
        </p:txBody>
      </p:sp>
      <p:sp>
        <p:nvSpPr>
          <p:cNvPr id="3" name="Text Placeholder 2">
            <a:extLst>
              <a:ext uri="{FF2B5EF4-FFF2-40B4-BE49-F238E27FC236}">
                <a16:creationId xmlns:a16="http://schemas.microsoft.com/office/drawing/2014/main" id="{AE9F818B-765E-4362-9DBE-2C18E55A20D8}"/>
              </a:ext>
            </a:extLst>
          </p:cNvPr>
          <p:cNvSpPr txBox="1">
            <a:spLocks noGrp="1"/>
          </p:cNvSpPr>
          <p:nvPr>
            <p:ph type="body" idx="4294967295"/>
          </p:nvPr>
        </p:nvSpPr>
        <p:spPr>
          <a:xfrm>
            <a:off x="539998" y="1439997"/>
            <a:ext cx="9000000" cy="3420002"/>
          </a:xfrm>
        </p:spPr>
        <p:txBody>
          <a:bodyPr/>
          <a:lstStyle/>
          <a:p>
            <a:pPr lvl="0" algn="just">
              <a:lnSpc>
                <a:spcPct val="150000"/>
              </a:lnSpc>
            </a:pPr>
            <a:r>
              <a:rPr lang="hr-HR" sz="1200">
                <a:latin typeface="Liberation Sans" pitchFamily="34"/>
                <a:cs typeface="Times New Roman" pitchFamily="18"/>
              </a:rPr>
              <a:t>Mogućnost korelacije:</a:t>
            </a:r>
          </a:p>
          <a:p>
            <a:pPr lvl="0" algn="just">
              <a:lnSpc>
                <a:spcPct val="150000"/>
              </a:lnSpc>
            </a:pPr>
            <a:r>
              <a:rPr lang="hr-HR" sz="1200">
                <a:latin typeface="Liberation Sans" pitchFamily="34"/>
                <a:cs typeface="Times New Roman" pitchFamily="18"/>
              </a:rPr>
              <a:t>- pozitivan i negativan utjecaj idola (uzora) i društva u kojem živimo u formiranju osobnosti mladih (Vj)</a:t>
            </a:r>
          </a:p>
          <a:p>
            <a:pPr lvl="0" algn="just">
              <a:lnSpc>
                <a:spcPct val="150000"/>
              </a:lnSpc>
            </a:pPr>
            <a:r>
              <a:rPr lang="hr-HR" sz="1200">
                <a:latin typeface="Liberation Sans" pitchFamily="34"/>
                <a:cs typeface="Times New Roman" pitchFamily="18"/>
              </a:rPr>
              <a:t>- njegovanje kulturnog i nacionalnog identiteta, kao i poštovanje različitosti  u društvu u kojem odrastamo (TZK)</a:t>
            </a:r>
          </a:p>
          <a:p>
            <a:pPr lvl="0" algn="just">
              <a:lnSpc>
                <a:spcPct val="150000"/>
              </a:lnSpc>
            </a:pPr>
            <a:endParaRPr lang="hr-HR" sz="1200">
              <a:latin typeface="Liberation Sans" pitchFamily="34"/>
              <a:cs typeface="Times New Roman" pitchFamily="18"/>
            </a:endParaRPr>
          </a:p>
          <a:p>
            <a:pPr lvl="0" algn="just">
              <a:lnSpc>
                <a:spcPct val="150000"/>
              </a:lnSpc>
            </a:pPr>
            <a:endParaRPr lang="hr-HR" sz="1200">
              <a:latin typeface="Liberation Sans" pitchFamily="34"/>
              <a:cs typeface="Times New Roman" pitchFamily="18"/>
            </a:endParaRPr>
          </a:p>
          <a:p>
            <a:pPr lvl="0" algn="just">
              <a:lnSpc>
                <a:spcPct val="150000"/>
              </a:lnSpc>
            </a:pPr>
            <a:r>
              <a:rPr lang="hr-HR" sz="1200">
                <a:solidFill>
                  <a:srgbClr val="800080"/>
                </a:solidFill>
                <a:latin typeface="Liberation Sans" pitchFamily="34"/>
                <a:cs typeface="Times New Roman" pitchFamily="18"/>
              </a:rPr>
              <a:t>Teme u kojima se ostvaruje korelacija:</a:t>
            </a:r>
          </a:p>
          <a:p>
            <a:pPr lvl="0" algn="just">
              <a:lnSpc>
                <a:spcPct val="150000"/>
              </a:lnSpc>
            </a:pPr>
            <a:r>
              <a:rPr lang="hr-HR" sz="1200">
                <a:solidFill>
                  <a:srgbClr val="800080"/>
                </a:solidFill>
                <a:latin typeface="Liberation Sans" pitchFamily="34"/>
                <a:cs typeface="Times New Roman" pitchFamily="18"/>
              </a:rPr>
              <a:t>- Božji sam original</a:t>
            </a:r>
          </a:p>
          <a:p>
            <a:pPr lvl="0" algn="just">
              <a:lnSpc>
                <a:spcPct val="150000"/>
              </a:lnSpc>
            </a:pPr>
            <a:r>
              <a:rPr lang="hr-HR" sz="1200">
                <a:solidFill>
                  <a:srgbClr val="800080"/>
                </a:solidFill>
                <a:latin typeface="Liberation Sans" pitchFamily="34"/>
                <a:cs typeface="Times New Roman" pitchFamily="18"/>
              </a:rPr>
              <a:t>- Putovima odrastanja</a:t>
            </a:r>
          </a:p>
          <a:p>
            <a:pPr lvl="0" algn="just">
              <a:lnSpc>
                <a:spcPct val="150000"/>
              </a:lnSpc>
            </a:pPr>
            <a:endParaRPr lang="hr-HR" sz="1600">
              <a:latin typeface="Liberation Sans" pitchFamily="34"/>
              <a:cs typeface="Times New Roman" pitchFamily="18"/>
            </a:endParaRPr>
          </a:p>
        </p:txBody>
      </p:sp>
      <p:pic>
        <p:nvPicPr>
          <p:cNvPr id="5" name="Picture 4">
            <a:extLst>
              <a:ext uri="{FF2B5EF4-FFF2-40B4-BE49-F238E27FC236}">
                <a16:creationId xmlns:a16="http://schemas.microsoft.com/office/drawing/2014/main" id="{80E17A10-E7A7-40F5-B123-5F8157D94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3836">
            <a:off x="5550457" y="2811829"/>
            <a:ext cx="1952312" cy="2616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CFCA-CCD4-42C4-824B-02A9126759C8}"/>
              </a:ext>
            </a:extLst>
          </p:cNvPr>
          <p:cNvSpPr txBox="1">
            <a:spLocks noGrp="1"/>
          </p:cNvSpPr>
          <p:nvPr>
            <p:ph type="title" idx="4294967295"/>
          </p:nvPr>
        </p:nvSpPr>
        <p:spPr/>
        <p:txBody>
          <a:bodyPr/>
          <a:lstStyle/>
          <a:p>
            <a:pPr lvl="0"/>
            <a:r>
              <a:rPr lang="hr-HR" sz="2600"/>
              <a:t>Primjer aktivnosti na satu vjeronauka</a:t>
            </a:r>
          </a:p>
        </p:txBody>
      </p:sp>
      <p:sp>
        <p:nvSpPr>
          <p:cNvPr id="3" name="Text Placeholder 2">
            <a:extLst>
              <a:ext uri="{FF2B5EF4-FFF2-40B4-BE49-F238E27FC236}">
                <a16:creationId xmlns:a16="http://schemas.microsoft.com/office/drawing/2014/main" id="{874F714A-336E-452D-93C8-311067BCAD35}"/>
              </a:ext>
            </a:extLst>
          </p:cNvPr>
          <p:cNvSpPr txBox="1">
            <a:spLocks noGrp="1"/>
          </p:cNvSpPr>
          <p:nvPr>
            <p:ph type="body" idx="4294967295"/>
          </p:nvPr>
        </p:nvSpPr>
        <p:spPr>
          <a:xfrm>
            <a:off x="503998" y="1326602"/>
            <a:ext cx="9071643" cy="4073395"/>
          </a:xfrm>
        </p:spPr>
        <p:txBody>
          <a:bodyPr/>
          <a:lstStyle/>
          <a:p>
            <a:pPr lvl="0" algn="just">
              <a:lnSpc>
                <a:spcPct val="150000"/>
              </a:lnSpc>
            </a:pPr>
            <a:r>
              <a:rPr lang="hr-HR" sz="1200">
                <a:solidFill>
                  <a:srgbClr val="800080"/>
                </a:solidFill>
                <a:cs typeface="Tahoma" pitchFamily="2"/>
              </a:rPr>
              <a:t>TEMA: Idol ili ideal?</a:t>
            </a:r>
          </a:p>
          <a:p>
            <a:pPr lvl="0" algn="just">
              <a:lnSpc>
                <a:spcPct val="150000"/>
              </a:lnSpc>
            </a:pPr>
            <a:r>
              <a:rPr lang="hr-HR" sz="1200">
                <a:cs typeface="Tahoma" pitchFamily="2"/>
              </a:rPr>
              <a:t>1. Moji idoli i (njihovi) ideali</a:t>
            </a:r>
          </a:p>
          <a:p>
            <a:pPr lvl="0" algn="just">
              <a:lnSpc>
                <a:spcPct val="150000"/>
              </a:lnSpc>
            </a:pPr>
            <a:r>
              <a:rPr lang="hr-HR" sz="1200">
                <a:cs typeface="Tahoma" pitchFamily="2"/>
              </a:rPr>
              <a:t>Učenici na početku sata pišu u bilježnice svoj osvrt na sljedeće tvrdnje napisane ili projicirane na ploči/platnu: </a:t>
            </a:r>
            <a:r>
              <a:rPr lang="hr-HR" sz="1200" i="1">
                <a:cs typeface="Tahoma" pitchFamily="2"/>
              </a:rPr>
              <a:t>Mladi su u zabludi kada u izgradnji svoje osobnosti imaju potrebu poistovjetiti se s drugima. Stvarajući idole oni neće ispravno izgraditi vlastitu osobnost. (definicija IDOL: predmet slijepog obožavanja, za mlade danas najčešće poznate javne osobe)</a:t>
            </a:r>
          </a:p>
          <a:p>
            <a:pPr lvl="0" algn="just">
              <a:lnSpc>
                <a:spcPct val="150000"/>
              </a:lnSpc>
            </a:pPr>
            <a:r>
              <a:rPr lang="hr-HR" sz="1200">
                <a:cs typeface="Tahoma" pitchFamily="2"/>
              </a:rPr>
              <a:t>Vođeni razgovor o potrebama stvaranja idola. (Primjer pitanja: Zašto ljudi stvaraju idole? Jesu li moda, popularnost, lagodan život, ono što čini idola ili i oni imaju životne vrijednosti? Koju bi osobu izdvojio kao svoj idol? Zašto? Koje bi njegove osobine rado posjedovao?)</a:t>
            </a:r>
          </a:p>
          <a:p>
            <a:pPr lvl="0" algn="just">
              <a:lnSpc>
                <a:spcPct val="150000"/>
              </a:lnSpc>
            </a:pPr>
            <a:r>
              <a:rPr lang="hr-HR" sz="1200">
                <a:cs typeface="Tahoma" pitchFamily="2"/>
              </a:rPr>
              <a:t>Nakon obrade teme o idolima i idealima, učenici dobivaju za zadatak pronaći tko su sportaši, hrvatski ili svjetski koji ističu svoju vjeru kao dodatnu snagu za svoje uspjehe, te ponovno nakon istraživanja odgovoriti na prethodno postavljena pitanja. (Blanka Vlašić, Ivica Kostelić, Zlatko Dalić, Željko Babić, Darijo Šimić, Stipe Pletikosa, Marin Čilić, Zvonimir Boban, Luka Modrić, Mateo Kovačić samo su neki od naših uspješnih sportaša i trenera koji svjedoče vjeru. Leo Messi, LeBron James, Steph Curry, Usain Bolt, Roger Federer, Michael Phelps također su katolički vjernici koji uvijek rado ističu vjeru kao dodatnu snagu za svoje uspjehe.)</a:t>
            </a:r>
          </a:p>
          <a:p>
            <a:pPr lvl="0" algn="just"/>
            <a:endParaRPr lang="hr-HR" sz="1600">
              <a:cs typeface="Tahoma" pitchFamily="2"/>
            </a:endParaRPr>
          </a:p>
          <a:p>
            <a:pPr lvl="0" indent="-228600" algn="just"/>
            <a:endParaRPr lang="hr-HR" sz="1600">
              <a:cs typeface="Tahoma" pitchFamily="2"/>
            </a:endParaRPr>
          </a:p>
          <a:p>
            <a:pPr lvl="0" indent="-228600" algn="just"/>
            <a:endParaRPr lang="hr-HR" sz="1600">
              <a:cs typeface="Tahoma" pitchFamily="2"/>
            </a:endParaRPr>
          </a:p>
          <a:p>
            <a:pPr lvl="0"/>
            <a:endParaRPr lang="hr-HR" sz="1600">
              <a:cs typeface="Tahoma" pitchFamily="2"/>
            </a:endParaRPr>
          </a:p>
          <a:p>
            <a:pPr lvl="0"/>
            <a:endParaRPr lang="hr-HR" sz="1600">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Class="entr"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Class="entr"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11F5-033A-4FDD-9411-517CB32269A8}"/>
              </a:ext>
            </a:extLst>
          </p:cNvPr>
          <p:cNvSpPr txBox="1">
            <a:spLocks noGrp="1"/>
          </p:cNvSpPr>
          <p:nvPr>
            <p:ph type="title" idx="4294967295"/>
          </p:nvPr>
        </p:nvSpPr>
        <p:spPr>
          <a:xfrm>
            <a:off x="503998" y="212396"/>
            <a:ext cx="7020004" cy="1015560"/>
          </a:xfrm>
        </p:spPr>
        <p:txBody>
          <a:bodyPr/>
          <a:lstStyle/>
          <a:p>
            <a:pPr lvl="0"/>
            <a:r>
              <a:rPr lang="hr-HR" sz="1400" dirty="0">
                <a:effectLst>
                  <a:outerShdw blurRad="38100" dist="38100" dir="2700000" algn="tl">
                    <a:srgbClr val="000000">
                      <a:alpha val="43137"/>
                    </a:srgbClr>
                  </a:outerShdw>
                </a:effectLst>
                <a:latin typeface="Liberation Sans" pitchFamily="34"/>
              </a:rPr>
              <a:t>TEMA:</a:t>
            </a:r>
            <a:br>
              <a:rPr lang="hr-HR" sz="1400" dirty="0">
                <a:effectLst>
                  <a:outerShdw blurRad="38100" dist="38100" dir="2700000" algn="tl">
                    <a:srgbClr val="000000">
                      <a:alpha val="43137"/>
                    </a:srgbClr>
                  </a:outerShdw>
                </a:effectLst>
                <a:latin typeface="Liberation Sans" pitchFamily="34"/>
              </a:rPr>
            </a:br>
            <a:r>
              <a:rPr lang="hr-HR" sz="1400" dirty="0">
                <a:solidFill>
                  <a:srgbClr val="800080"/>
                </a:solidFill>
                <a:effectLst>
                  <a:outerShdw blurRad="38100" dist="38100" dir="2700000" algn="tl">
                    <a:srgbClr val="000000">
                      <a:alpha val="43137"/>
                    </a:srgbClr>
                  </a:outerShdw>
                </a:effectLst>
                <a:latin typeface="Liberation Sans" pitchFamily="34"/>
              </a:rPr>
              <a:t>Zdrav duh u zdravom tijelu</a:t>
            </a:r>
            <a:br>
              <a:rPr lang="hr-HR" sz="1400" dirty="0">
                <a:effectLst>
                  <a:outerShdw blurRad="38100" dist="38100" dir="2700000" algn="tl">
                    <a:srgbClr val="000000">
                      <a:alpha val="43137"/>
                    </a:srgbClr>
                  </a:outerShdw>
                </a:effectLst>
                <a:latin typeface="Liberation Sans" pitchFamily="34"/>
              </a:rPr>
            </a:br>
            <a:r>
              <a:rPr lang="hr-HR" sz="1400" dirty="0">
                <a:effectLst>
                  <a:outerShdw blurRad="38100" dist="38100" dir="2700000" algn="tl">
                    <a:srgbClr val="000000">
                      <a:alpha val="43137"/>
                    </a:srgbClr>
                  </a:outerShdw>
                </a:effectLst>
                <a:latin typeface="Liberation Sans" pitchFamily="34"/>
              </a:rPr>
              <a:t>Korelacija Katoličkoga vjeronauka i Tjelesne i zdravstvene kulture u predmetnoj nastavi</a:t>
            </a:r>
          </a:p>
        </p:txBody>
      </p:sp>
      <p:pic>
        <p:nvPicPr>
          <p:cNvPr id="3" name="Picture 2">
            <a:extLst>
              <a:ext uri="{FF2B5EF4-FFF2-40B4-BE49-F238E27FC236}">
                <a16:creationId xmlns:a16="http://schemas.microsoft.com/office/drawing/2014/main" id="{C31FA71F-F4F4-43A8-AEF5-64F8C154DF38}"/>
              </a:ext>
            </a:extLst>
          </p:cNvPr>
          <p:cNvPicPr>
            <a:picLocks noChangeAspect="1"/>
          </p:cNvPicPr>
          <p:nvPr/>
        </p:nvPicPr>
        <p:blipFill>
          <a:blip r:embed="rId3">
            <a:lum/>
            <a:alphaModFix/>
          </a:blip>
          <a:srcRect/>
          <a:stretch>
            <a:fillRect/>
          </a:stretch>
        </p:blipFill>
        <p:spPr>
          <a:xfrm>
            <a:off x="2145726" y="1503273"/>
            <a:ext cx="5554440" cy="2664003"/>
          </a:xfrm>
          <a:prstGeom prst="rect">
            <a:avLst/>
          </a:prstGeom>
          <a:noFill/>
          <a:ln cap="flat">
            <a:noFill/>
          </a:ln>
        </p:spPr>
      </p:pic>
      <p:sp>
        <p:nvSpPr>
          <p:cNvPr id="4" name="TextBox 3">
            <a:extLst>
              <a:ext uri="{FF2B5EF4-FFF2-40B4-BE49-F238E27FC236}">
                <a16:creationId xmlns:a16="http://schemas.microsoft.com/office/drawing/2014/main" id="{946F592A-C187-4100-85F7-613A8570DB95}"/>
              </a:ext>
            </a:extLst>
          </p:cNvPr>
          <p:cNvSpPr txBox="1"/>
          <p:nvPr/>
        </p:nvSpPr>
        <p:spPr>
          <a:xfrm>
            <a:off x="503998" y="4307837"/>
            <a:ext cx="9179999" cy="853912"/>
          </a:xfrm>
          <a:prstGeom prst="rect">
            <a:avLst/>
          </a:prstGeom>
          <a:noFill/>
          <a:ln cap="flat">
            <a:noFill/>
          </a:ln>
        </p:spPr>
        <p:txBody>
          <a:bodyPr vert="horz" wrap="square" lIns="90004" tIns="44997" rIns="90004" bIns="44997" anchor="t" anchorCtr="0" compatLnSpc="0">
            <a:spAutoFit/>
          </a:bodyPr>
          <a:lstStyle/>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200" b="0" i="1" u="none" strike="noStrike" kern="1200" cap="none" spc="0" baseline="0" dirty="0">
                <a:solidFill>
                  <a:srgbClr val="000000"/>
                </a:solidFill>
                <a:uFillTx/>
                <a:latin typeface="Liberation Sans" pitchFamily="34"/>
                <a:ea typeface="Calibri" pitchFamily="2"/>
                <a:cs typeface="Times New Roman" pitchFamily="18"/>
              </a:rPr>
              <a:t>„Ljudska osoba, stvorena na sliku Božju, biće je u isti mah tjelesno i duhovno. Biblijski izvještaj izražava tu stvarnost simboličkim jezikom izjavljujući da je »Bog napravio čovjeka od praha zemaljskog te mu u nosnice udahnuo dah života; tako postade čovjek živa duša« (Post 2, 7). Bog je dakle htio cijeloga čovjeka kao takvoga.” (KKC, 362</a:t>
            </a:r>
            <a:r>
              <a:rPr lang="hr-HR" sz="1200" b="0" i="0" u="none" strike="noStrike" kern="1200" cap="none" spc="0" baseline="0" dirty="0">
                <a:solidFill>
                  <a:srgbClr val="000000"/>
                </a:solidFill>
                <a:effectLst>
                  <a:outerShdw dist="17962" dir="2700000">
                    <a:srgbClr val="000000"/>
                  </a:outerShdw>
                </a:effectLst>
                <a:uFillTx/>
                <a:latin typeface="Liberation Sans" pitchFamily="34"/>
                <a:ea typeface="Calibri" pitchFamily="2"/>
                <a:cs typeface="Times New Roman" pitchFamily="1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B19B-F1E2-449B-AE7C-472F3D2320BF}"/>
              </a:ext>
            </a:extLst>
          </p:cNvPr>
          <p:cNvSpPr txBox="1">
            <a:spLocks noGrp="1"/>
          </p:cNvSpPr>
          <p:nvPr>
            <p:ph type="title" idx="4294967295"/>
          </p:nvPr>
        </p:nvSpPr>
        <p:spPr/>
        <p:txBody>
          <a:bodyPr/>
          <a:lstStyle/>
          <a:p>
            <a:pPr lvl="0"/>
            <a:r>
              <a:rPr lang="hr-HR" sz="2600"/>
              <a:t>Primjer aktivnosti na satu vjeronauka</a:t>
            </a:r>
          </a:p>
        </p:txBody>
      </p:sp>
      <p:sp>
        <p:nvSpPr>
          <p:cNvPr id="3" name="Text Placeholder 2">
            <a:extLst>
              <a:ext uri="{FF2B5EF4-FFF2-40B4-BE49-F238E27FC236}">
                <a16:creationId xmlns:a16="http://schemas.microsoft.com/office/drawing/2014/main" id="{6D60B94A-D734-4CEE-94BB-7624D722B14C}"/>
              </a:ext>
            </a:extLst>
          </p:cNvPr>
          <p:cNvSpPr txBox="1">
            <a:spLocks noGrp="1"/>
          </p:cNvSpPr>
          <p:nvPr>
            <p:ph type="body" idx="4294967295"/>
          </p:nvPr>
        </p:nvSpPr>
        <p:spPr>
          <a:xfrm>
            <a:off x="503998" y="1326602"/>
            <a:ext cx="9071643" cy="4073395"/>
          </a:xfrm>
        </p:spPr>
        <p:txBody>
          <a:bodyPr/>
          <a:lstStyle/>
          <a:p>
            <a:pPr lvl="0">
              <a:lnSpc>
                <a:spcPct val="150000"/>
              </a:lnSpc>
            </a:pPr>
            <a:r>
              <a:rPr lang="hr-HR" sz="1200">
                <a:cs typeface="Tahoma" pitchFamily="2"/>
              </a:rPr>
              <a:t>2. Ideali mojih idola</a:t>
            </a:r>
          </a:p>
          <a:p>
            <a:pPr lvl="0" algn="just">
              <a:lnSpc>
                <a:spcPct val="150000"/>
              </a:lnSpc>
            </a:pPr>
            <a:endParaRPr lang="hr-HR" sz="1200">
              <a:solidFill>
                <a:srgbClr val="55308D"/>
              </a:solidFill>
              <a:highlight>
                <a:scrgbClr r="0" g="0" b="0">
                  <a:alpha val="0"/>
                </a:scrgbClr>
              </a:highlight>
              <a:cs typeface="Tahoma" pitchFamily="2"/>
            </a:endParaRPr>
          </a:p>
          <a:p>
            <a:pPr lvl="0" algn="just">
              <a:lnSpc>
                <a:spcPct val="150000"/>
              </a:lnSpc>
            </a:pPr>
            <a:r>
              <a:rPr lang="hr-HR" sz="1200">
                <a:solidFill>
                  <a:srgbClr val="55308D"/>
                </a:solidFill>
                <a:highlight>
                  <a:scrgbClr r="0" g="0" b="0">
                    <a:alpha val="0"/>
                  </a:scrgbClr>
                </a:highlight>
                <a:cs typeface="Tahoma" pitchFamily="2"/>
              </a:rPr>
              <a:t>https://www.youtube.com/watch?v=gZizrwWdG8U  </a:t>
            </a:r>
            <a:r>
              <a:rPr lang="hr-HR" sz="1200">
                <a:highlight>
                  <a:scrgbClr r="0" g="0" b="0">
                    <a:alpha val="0"/>
                  </a:scrgbClr>
                </a:highlight>
                <a:cs typeface="Tahoma" pitchFamily="2"/>
              </a:rPr>
              <a:t>Izjava Željka Babića, bivšeg hrvatskog rukometnog trenera, o pobjedi nad Poljacima od 10 razlike, na Ep 2016. godine</a:t>
            </a:r>
          </a:p>
          <a:p>
            <a:pPr lvl="0" algn="just">
              <a:lnSpc>
                <a:spcPct val="150000"/>
              </a:lnSpc>
            </a:pPr>
            <a:r>
              <a:rPr lang="hr-HR" sz="1200">
                <a:solidFill>
                  <a:srgbClr val="55308D"/>
                </a:solidFill>
                <a:highlight>
                  <a:scrgbClr r="0" g="0" b="0">
                    <a:alpha val="0"/>
                  </a:scrgbClr>
                </a:highlight>
                <a:cs typeface="Tahoma" pitchFamily="2"/>
                <a:hlinkClick r:id="rId3"/>
              </a:rPr>
              <a:t>https://www.youtube.com/watch?v=qXB0sj9Po7U&amp;feature=emb_title</a:t>
            </a:r>
            <a:r>
              <a:rPr lang="hr-HR" sz="1200">
                <a:solidFill>
                  <a:srgbClr val="55308D"/>
                </a:solidFill>
                <a:highlight>
                  <a:scrgbClr r="0" g="0" b="0">
                    <a:alpha val="0"/>
                  </a:scrgbClr>
                </a:highlight>
                <a:cs typeface="Tahoma" pitchFamily="2"/>
              </a:rPr>
              <a:t> </a:t>
            </a:r>
            <a:r>
              <a:rPr lang="hr-HR" sz="1200">
                <a:highlight>
                  <a:scrgbClr r="0" g="0" b="0">
                    <a:alpha val="0"/>
                  </a:scrgbClr>
                </a:highlight>
                <a:cs typeface="Tahoma" pitchFamily="2"/>
              </a:rPr>
              <a:t>Blanka Vlašić i Joško Vlašić govore u 8 minutnom razgovoru o njihovoj vjeri, poniznosti, upornosti, obraćenju.</a:t>
            </a:r>
          </a:p>
          <a:p>
            <a:pPr lvl="0" algn="just">
              <a:lnSpc>
                <a:spcPct val="150000"/>
              </a:lnSpc>
            </a:pPr>
            <a:r>
              <a:rPr lang="hr-HR" sz="1200">
                <a:solidFill>
                  <a:srgbClr val="55308D"/>
                </a:solidFill>
                <a:highlight>
                  <a:scrgbClr r="0" g="0" b="0">
                    <a:alpha val="0"/>
                  </a:scrgbClr>
                </a:highlight>
                <a:cs typeface="Tahoma" pitchFamily="2"/>
                <a:hlinkClick r:id="rId4"/>
              </a:rPr>
              <a:t>https://www.youtube.com/watch?v=RuIDOWfd5tE</a:t>
            </a:r>
            <a:r>
              <a:rPr lang="hr-HR" sz="1200">
                <a:solidFill>
                  <a:srgbClr val="55308D"/>
                </a:solidFill>
                <a:highlight>
                  <a:scrgbClr r="0" g="0" b="0">
                    <a:alpha val="0"/>
                  </a:scrgbClr>
                </a:highlight>
                <a:cs typeface="Tahoma" pitchFamily="2"/>
              </a:rPr>
              <a:t> - </a:t>
            </a:r>
            <a:r>
              <a:rPr lang="hr-HR" sz="1200">
                <a:highlight>
                  <a:scrgbClr r="0" g="0" b="0">
                    <a:alpha val="0"/>
                  </a:scrgbClr>
                </a:highlight>
                <a:cs typeface="Tahoma" pitchFamily="2"/>
              </a:rPr>
              <a:t>Gnothi seauton – Dokumentarni film o obitelji Kostelić, sniman čak 23 godine. Ovo nije priča samo o sportu, nego je priča o životu, upornosti, želji, volji i vjeri.</a:t>
            </a:r>
          </a:p>
          <a:p>
            <a:pPr lvl="0"/>
            <a:endParaRPr lang="hr-HR" sz="1600">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52EB-AD79-4D6A-81C6-F2AB1BE450AB}"/>
              </a:ext>
            </a:extLst>
          </p:cNvPr>
          <p:cNvSpPr txBox="1">
            <a:spLocks noGrp="1"/>
          </p:cNvSpPr>
          <p:nvPr>
            <p:ph type="title" idx="4294967295"/>
          </p:nvPr>
        </p:nvSpPr>
        <p:spPr/>
        <p:txBody>
          <a:bodyPr/>
          <a:lstStyle/>
          <a:p>
            <a:pPr lvl="0"/>
            <a:r>
              <a:rPr lang="hr-HR" sz="2600"/>
              <a:t>8. razred</a:t>
            </a:r>
          </a:p>
        </p:txBody>
      </p:sp>
      <p:sp>
        <p:nvSpPr>
          <p:cNvPr id="3" name="Text Placeholder 2">
            <a:extLst>
              <a:ext uri="{FF2B5EF4-FFF2-40B4-BE49-F238E27FC236}">
                <a16:creationId xmlns:a16="http://schemas.microsoft.com/office/drawing/2014/main" id="{2ADF5736-D151-455A-9EFE-1EF8C4AA65B3}"/>
              </a:ext>
            </a:extLst>
          </p:cNvPr>
          <p:cNvSpPr txBox="1">
            <a:spLocks noGrp="1"/>
          </p:cNvSpPr>
          <p:nvPr>
            <p:ph type="body" idx="4294967295"/>
          </p:nvPr>
        </p:nvSpPr>
        <p:spPr>
          <a:xfrm>
            <a:off x="539998" y="1326602"/>
            <a:ext cx="4500314" cy="4343948"/>
          </a:xfrm>
        </p:spPr>
        <p:txBody>
          <a:bodyPr>
            <a:normAutofit/>
          </a:bodyPr>
          <a:lstStyle/>
          <a:p>
            <a:pPr lvl="0" algn="just">
              <a:lnSpc>
                <a:spcPct val="130000"/>
              </a:lnSpc>
            </a:pPr>
            <a:r>
              <a:rPr lang="hr-HR" sz="700" dirty="0">
                <a:solidFill>
                  <a:srgbClr val="231F20"/>
                </a:solidFill>
                <a:latin typeface="Liberation Sans" pitchFamily="34"/>
                <a:cs typeface="Times New Roman" pitchFamily="18"/>
              </a:rPr>
              <a:t>KV A.8.1.</a:t>
            </a:r>
          </a:p>
          <a:p>
            <a:pPr lvl="0">
              <a:lnSpc>
                <a:spcPct val="80000"/>
              </a:lnSpc>
            </a:pPr>
            <a:r>
              <a:rPr lang="hr-HR" sz="700" dirty="0">
                <a:solidFill>
                  <a:srgbClr val="231F20"/>
                </a:solidFill>
                <a:latin typeface="Liberation Sans" pitchFamily="34"/>
                <a:cs typeface="Times New Roman" pitchFamily="18"/>
              </a:rPr>
              <a:t>Učenik u svjetlu vjere dublje upoznaje sebe kako bi izgrađivao svoju osobnost, prepoznao svoje talente te otkrio vlastiti životni poziv.</a:t>
            </a:r>
          </a:p>
          <a:p>
            <a:pPr lvl="0">
              <a:lnSpc>
                <a:spcPct val="80000"/>
              </a:lnSpc>
            </a:pPr>
            <a:endParaRPr lang="hr-HR" sz="700" dirty="0">
              <a:solidFill>
                <a:srgbClr val="231F20"/>
              </a:solidFill>
              <a:latin typeface="Liberation Sans" pitchFamily="34"/>
              <a:cs typeface="Times New Roman" pitchFamily="18"/>
            </a:endParaRPr>
          </a:p>
          <a:p>
            <a:pPr lvl="0">
              <a:lnSpc>
                <a:spcPct val="80000"/>
              </a:lnSpc>
            </a:pPr>
            <a:r>
              <a:rPr lang="hr-HR" sz="700" dirty="0">
                <a:solidFill>
                  <a:srgbClr val="231F20"/>
                </a:solidFill>
                <a:latin typeface="Liberation Sans" pitchFamily="34"/>
                <a:cs typeface="Times New Roman" pitchFamily="18"/>
              </a:rPr>
              <a:t>Učenik prepoznaje svoje talente te otkriva vlastiti životni poziv.</a:t>
            </a:r>
          </a:p>
          <a:p>
            <a:pPr lvl="0">
              <a:lnSpc>
                <a:spcPct val="80000"/>
              </a:lnSpc>
            </a:pPr>
            <a:endParaRPr lang="hr-HR" sz="700" dirty="0">
              <a:solidFill>
                <a:srgbClr val="231F20"/>
              </a:solidFill>
              <a:latin typeface="Liberation Sans" pitchFamily="34"/>
              <a:cs typeface="Times New Roman" pitchFamily="18"/>
            </a:endParaRPr>
          </a:p>
          <a:p>
            <a:pPr lvl="0">
              <a:lnSpc>
                <a:spcPct val="80000"/>
              </a:lnSpc>
            </a:pPr>
            <a:r>
              <a:rPr lang="hr-HR" sz="700" dirty="0">
                <a:solidFill>
                  <a:srgbClr val="231F20"/>
                </a:solidFill>
                <a:latin typeface="Times New Roman" pitchFamily="18"/>
                <a:cs typeface="Times New Roman" pitchFamily="18"/>
              </a:rPr>
              <a:t>KV C.8.2.</a:t>
            </a:r>
          </a:p>
          <a:p>
            <a:pPr lvl="0" algn="just">
              <a:lnSpc>
                <a:spcPct val="130000"/>
              </a:lnSpc>
            </a:pPr>
            <a:r>
              <a:rPr lang="hr-HR" sz="700" dirty="0">
                <a:solidFill>
                  <a:srgbClr val="231F20"/>
                </a:solidFill>
                <a:latin typeface="Liberation Sans" pitchFamily="34"/>
                <a:cs typeface="Times New Roman" pitchFamily="18"/>
              </a:rPr>
              <a:t>Učenik tumači značenje i vrijednost rada za ljudski život te istražuje i predlaže različite oblike suodgovornoga angažmana za pravedan i miran suživot u društvu.</a:t>
            </a:r>
          </a:p>
          <a:p>
            <a:pPr lvl="0" algn="just">
              <a:lnSpc>
                <a:spcPct val="130000"/>
              </a:lnSpc>
            </a:pPr>
            <a:endParaRPr lang="hr-HR" sz="700" dirty="0">
              <a:solidFill>
                <a:srgbClr val="231F20"/>
              </a:solidFill>
              <a:latin typeface="Liberation Sans" pitchFamily="34"/>
              <a:cs typeface="Times New Roman" pitchFamily="18"/>
            </a:endParaRPr>
          </a:p>
          <a:p>
            <a:pPr lvl="0" algn="just">
              <a:lnSpc>
                <a:spcPct val="130000"/>
              </a:lnSpc>
            </a:pPr>
            <a:r>
              <a:rPr lang="hr-HR" sz="700" dirty="0">
                <a:solidFill>
                  <a:srgbClr val="231F20"/>
                </a:solidFill>
                <a:latin typeface="Liberation Sans" pitchFamily="34"/>
                <a:cs typeface="Times New Roman" pitchFamily="18"/>
              </a:rPr>
              <a:t>Učenik istražuje važnost rada za život i razvoj čovjeka.</a:t>
            </a:r>
          </a:p>
          <a:p>
            <a:pPr lvl="0" algn="just">
              <a:lnSpc>
                <a:spcPct val="130000"/>
              </a:lnSpc>
            </a:pPr>
            <a:r>
              <a:rPr lang="hr-HR" sz="700" dirty="0">
                <a:solidFill>
                  <a:srgbClr val="231F20"/>
                </a:solidFill>
                <a:latin typeface="Liberation Sans" pitchFamily="34"/>
                <a:cs typeface="Times New Roman" pitchFamily="18"/>
              </a:rPr>
              <a:t>Učenik tumači kršćansko shvaćanje rada u kontekstu dostojanstva ljudske osobe.</a:t>
            </a:r>
          </a:p>
          <a:p>
            <a:pPr lvl="0" algn="just">
              <a:lnSpc>
                <a:spcPct val="130000"/>
              </a:lnSpc>
            </a:pPr>
            <a:r>
              <a:rPr lang="hr-HR" sz="700" dirty="0">
                <a:solidFill>
                  <a:srgbClr val="231F20"/>
                </a:solidFill>
                <a:latin typeface="Liberation Sans" pitchFamily="34"/>
                <a:cs typeface="Times New Roman" pitchFamily="18"/>
              </a:rPr>
              <a:t>Učenik uočava oblike društvene nepravde u svojoj sredini.</a:t>
            </a:r>
          </a:p>
          <a:p>
            <a:pPr lvl="0" algn="just">
              <a:lnSpc>
                <a:spcPct val="130000"/>
              </a:lnSpc>
            </a:pPr>
            <a:r>
              <a:rPr lang="hr-HR" sz="700" dirty="0">
                <a:solidFill>
                  <a:srgbClr val="231F20"/>
                </a:solidFill>
                <a:latin typeface="Liberation Sans" pitchFamily="34"/>
                <a:cs typeface="Times New Roman" pitchFamily="18"/>
              </a:rPr>
              <a:t>Prepoznaje svoje darove u izboru životnoga poziva.</a:t>
            </a:r>
          </a:p>
          <a:p>
            <a:pPr lvl="0" algn="just">
              <a:lnSpc>
                <a:spcPct val="130000"/>
              </a:lnSpc>
            </a:pPr>
            <a:r>
              <a:rPr lang="hr-HR" sz="700" dirty="0">
                <a:solidFill>
                  <a:srgbClr val="231F20"/>
                </a:solidFill>
                <a:latin typeface="Liberation Sans" pitchFamily="34"/>
                <a:cs typeface="Times New Roman" pitchFamily="18"/>
              </a:rPr>
              <a:t>Istražuje važnost i oblike kvalitetnog provođenja slobodnoga vremena.</a:t>
            </a:r>
          </a:p>
          <a:p>
            <a:pPr lvl="0" algn="just">
              <a:lnSpc>
                <a:spcPct val="130000"/>
              </a:lnSpc>
            </a:pPr>
            <a:r>
              <a:rPr lang="hr-HR" sz="700" dirty="0">
                <a:solidFill>
                  <a:srgbClr val="231F20"/>
                </a:solidFill>
                <a:latin typeface="Liberation Sans" pitchFamily="34"/>
                <a:cs typeface="Times New Roman" pitchFamily="18"/>
              </a:rPr>
              <a:t>Učenik predlaže načine kršćanskoga djelovanja u svjetlu društvenoga nauka Crkve i uključuje se u aktivnosti kojima može doprinijeti ostvarivanju navedenih vrednota ili surađuje s drugim učenicima u provedbi aktivnosti/projekta.</a:t>
            </a:r>
          </a:p>
          <a:p>
            <a:pPr lvl="0" algn="just">
              <a:lnSpc>
                <a:spcPct val="130000"/>
              </a:lnSpc>
            </a:pPr>
            <a:endParaRPr lang="hr-HR" sz="700" dirty="0">
              <a:solidFill>
                <a:srgbClr val="231F20"/>
              </a:solidFill>
              <a:latin typeface="Times New Roman" pitchFamily="18"/>
              <a:cs typeface="Times New Roman" pitchFamily="18"/>
            </a:endParaRPr>
          </a:p>
          <a:p>
            <a:pPr lvl="0" algn="just">
              <a:lnSpc>
                <a:spcPct val="130000"/>
              </a:lnSpc>
            </a:pPr>
            <a:endParaRPr lang="hr-HR" sz="700" dirty="0">
              <a:solidFill>
                <a:srgbClr val="231F20"/>
              </a:solidFill>
              <a:latin typeface="Times New Roman" pitchFamily="18"/>
              <a:cs typeface="Times New Roman" pitchFamily="18"/>
            </a:endParaRPr>
          </a:p>
        </p:txBody>
      </p:sp>
      <p:sp>
        <p:nvSpPr>
          <p:cNvPr id="4" name="TextBox 3">
            <a:extLst>
              <a:ext uri="{FF2B5EF4-FFF2-40B4-BE49-F238E27FC236}">
                <a16:creationId xmlns:a16="http://schemas.microsoft.com/office/drawing/2014/main" id="{50675620-1BAC-4C25-9DDE-0A3F8D32CAC3}"/>
              </a:ext>
            </a:extLst>
          </p:cNvPr>
          <p:cNvSpPr txBox="1"/>
          <p:nvPr/>
        </p:nvSpPr>
        <p:spPr>
          <a:xfrm>
            <a:off x="5459150" y="1439997"/>
            <a:ext cx="4201704" cy="1733126"/>
          </a:xfrm>
          <a:prstGeom prst="rect">
            <a:avLst/>
          </a:prstGeom>
          <a:noFill/>
          <a:ln cap="flat">
            <a:noFill/>
          </a:ln>
        </p:spPr>
        <p:txBody>
          <a:bodyPr vert="horz" wrap="none" lIns="90004" tIns="44997" rIns="90004" bIns="44997" anchor="t" anchorCtr="0" compatLnSpc="0">
            <a:spAutoFit/>
          </a:bodyPr>
          <a:lstStyle/>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a:solidFill>
                  <a:srgbClr val="231F20"/>
                </a:solidFill>
                <a:uFillTx/>
                <a:latin typeface="Liberation Sans" pitchFamily="34"/>
                <a:ea typeface="Microsoft YaHei" pitchFamily="2"/>
                <a:cs typeface="Times New Roman" pitchFamily="18"/>
              </a:rPr>
              <a:t>OŠ TZK D.8.3.</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a:solidFill>
                  <a:srgbClr val="231F20"/>
                </a:solidFill>
                <a:uFillTx/>
                <a:latin typeface="Liberation Sans" pitchFamily="34"/>
                <a:ea typeface="Microsoft YaHei" pitchFamily="2"/>
                <a:cs typeface="Times New Roman" pitchFamily="18"/>
              </a:rPr>
              <a:t>Razlikuje slobodno, aktivno i proaktivno ponašanje/djelovanje.</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endParaRPr lang="hr-HR" sz="1000" b="0" i="0" u="none" strike="noStrike" kern="1200" cap="none" spc="0" baseline="0">
              <a:solidFill>
                <a:srgbClr val="231F20"/>
              </a:solidFill>
              <a:uFillTx/>
              <a:latin typeface="Liberation Sans" pitchFamily="34"/>
              <a:ea typeface="Microsoft YaHei" pitchFamily="2"/>
              <a:cs typeface="Times New Roman" pitchFamily="18"/>
            </a:endParaRP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a:solidFill>
                  <a:srgbClr val="231F20"/>
                </a:solidFill>
                <a:uFillTx/>
                <a:latin typeface="Liberation Sans" pitchFamily="34"/>
                <a:ea typeface="Microsoft YaHei" pitchFamily="2"/>
                <a:cs typeface="Times New Roman" pitchFamily="18"/>
              </a:rPr>
              <a:t>Uspostavlja pravilan odnos između slobodnog, primjerenog ponašanja </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a:solidFill>
                  <a:srgbClr val="231F20"/>
                </a:solidFill>
                <a:uFillTx/>
                <a:latin typeface="Liberation Sans" pitchFamily="34"/>
                <a:ea typeface="Microsoft YaHei" pitchFamily="2"/>
                <a:cs typeface="Times New Roman" pitchFamily="18"/>
              </a:rPr>
              <a:t>i odgovornosti.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4CF1-54C7-4528-A2A1-6736537885A0}"/>
              </a:ext>
            </a:extLst>
          </p:cNvPr>
          <p:cNvSpPr txBox="1">
            <a:spLocks noGrp="1"/>
          </p:cNvSpPr>
          <p:nvPr>
            <p:ph type="title" idx="4294967295"/>
          </p:nvPr>
        </p:nvSpPr>
        <p:spPr/>
        <p:txBody>
          <a:bodyPr/>
          <a:lstStyle/>
          <a:p>
            <a:pPr lvl="0"/>
            <a:r>
              <a:rPr lang="hr-HR" sz="2600"/>
              <a:t>8. razred</a:t>
            </a:r>
          </a:p>
        </p:txBody>
      </p:sp>
      <p:sp>
        <p:nvSpPr>
          <p:cNvPr id="3" name="Text Placeholder 2">
            <a:extLst>
              <a:ext uri="{FF2B5EF4-FFF2-40B4-BE49-F238E27FC236}">
                <a16:creationId xmlns:a16="http://schemas.microsoft.com/office/drawing/2014/main" id="{EAAE03DB-F7E6-4E48-AE87-0716538B43A8}"/>
              </a:ext>
            </a:extLst>
          </p:cNvPr>
          <p:cNvSpPr txBox="1">
            <a:spLocks noGrp="1"/>
          </p:cNvSpPr>
          <p:nvPr>
            <p:ph type="body" idx="4294967295"/>
          </p:nvPr>
        </p:nvSpPr>
        <p:spPr>
          <a:xfrm>
            <a:off x="539998" y="1439997"/>
            <a:ext cx="9000000" cy="3780001"/>
          </a:xfrm>
        </p:spPr>
        <p:txBody>
          <a:bodyPr/>
          <a:lstStyle/>
          <a:p>
            <a:pPr lvl="0" algn="just">
              <a:lnSpc>
                <a:spcPct val="150000"/>
              </a:lnSpc>
            </a:pPr>
            <a:r>
              <a:rPr lang="hr-HR" sz="1200" dirty="0">
                <a:latin typeface="Liberation Sans" pitchFamily="34"/>
                <a:cs typeface="Times New Roman" pitchFamily="18"/>
              </a:rPr>
              <a:t>Mogućnost korelacije:</a:t>
            </a:r>
          </a:p>
          <a:p>
            <a:pPr lvl="0" algn="just">
              <a:lnSpc>
                <a:spcPct val="150000"/>
              </a:lnSpc>
            </a:pPr>
            <a:r>
              <a:rPr lang="hr-HR" sz="1200" dirty="0">
                <a:latin typeface="Liberation Sans" pitchFamily="34"/>
                <a:cs typeface="Times New Roman" pitchFamily="18"/>
              </a:rPr>
              <a:t>- prepoznavanje svojih talenata, darova, te otkrivanje svog životnog poziva; prepoznavanje važnosti rada, kao i kvalitetno iskorištenog slobodnog vremena u životu čovjeka (Vj)</a:t>
            </a:r>
          </a:p>
          <a:p>
            <a:pPr lvl="0" algn="just">
              <a:lnSpc>
                <a:spcPct val="150000"/>
              </a:lnSpc>
            </a:pPr>
            <a:r>
              <a:rPr lang="hr-HR" sz="1200" dirty="0">
                <a:latin typeface="Liberation Sans" pitchFamily="34"/>
                <a:cs typeface="Times New Roman" pitchFamily="18"/>
              </a:rPr>
              <a:t>- važnost slobodnog, aktivnog i proaktivnog ponašanja u kontekstu iskorištavanja svog vremena (TZK)</a:t>
            </a:r>
          </a:p>
          <a:p>
            <a:pPr lvl="0" algn="just">
              <a:lnSpc>
                <a:spcPct val="150000"/>
              </a:lnSpc>
            </a:pPr>
            <a:endParaRPr lang="hr-HR" sz="1200" dirty="0">
              <a:latin typeface="Liberation Sans" pitchFamily="34"/>
              <a:cs typeface="Times New Roman" pitchFamily="18"/>
            </a:endParaRPr>
          </a:p>
          <a:p>
            <a:pPr lvl="0" algn="just">
              <a:lnSpc>
                <a:spcPct val="150000"/>
              </a:lnSpc>
            </a:pPr>
            <a:r>
              <a:rPr lang="hr-HR" sz="1200" dirty="0">
                <a:solidFill>
                  <a:srgbClr val="800080"/>
                </a:solidFill>
                <a:latin typeface="Liberation Sans" pitchFamily="34"/>
                <a:cs typeface="Times New Roman" pitchFamily="18"/>
              </a:rPr>
              <a:t> Teme u kojima se ostvaruje korelacija:</a:t>
            </a:r>
          </a:p>
          <a:p>
            <a:pPr lvl="0" algn="just">
              <a:lnSpc>
                <a:spcPct val="150000"/>
              </a:lnSpc>
            </a:pPr>
            <a:r>
              <a:rPr lang="hr-HR" sz="1200" dirty="0">
                <a:solidFill>
                  <a:srgbClr val="800080"/>
                </a:solidFill>
                <a:latin typeface="Liberation Sans" pitchFamily="34"/>
                <a:cs typeface="Times New Roman" pitchFamily="18"/>
              </a:rPr>
              <a:t>- Izbor životnog zvanja</a:t>
            </a:r>
          </a:p>
          <a:p>
            <a:pPr lvl="0" algn="just">
              <a:lnSpc>
                <a:spcPct val="150000"/>
              </a:lnSpc>
            </a:pPr>
            <a:r>
              <a:rPr lang="hr-HR" sz="1200" dirty="0">
                <a:solidFill>
                  <a:srgbClr val="800080"/>
                </a:solidFill>
                <a:latin typeface="Liberation Sans" pitchFamily="34"/>
                <a:cs typeface="Times New Roman" pitchFamily="18"/>
              </a:rPr>
              <a:t>- Rad i slobodno vrijeme</a:t>
            </a:r>
          </a:p>
          <a:p>
            <a:pPr lvl="0" algn="just">
              <a:lnSpc>
                <a:spcPct val="150000"/>
              </a:lnSpc>
            </a:pPr>
            <a:r>
              <a:rPr lang="hr-HR" sz="1200" dirty="0">
                <a:solidFill>
                  <a:srgbClr val="800080"/>
                </a:solidFill>
                <a:latin typeface="Liberation Sans" pitchFamily="34"/>
                <a:cs typeface="Times New Roman" pitchFamily="18"/>
              </a:rPr>
              <a:t>- Suodgovornost za pravedan život u društvu</a:t>
            </a:r>
          </a:p>
        </p:txBody>
      </p:sp>
      <p:pic>
        <p:nvPicPr>
          <p:cNvPr id="5" name="Picture 4">
            <a:extLst>
              <a:ext uri="{FF2B5EF4-FFF2-40B4-BE49-F238E27FC236}">
                <a16:creationId xmlns:a16="http://schemas.microsoft.com/office/drawing/2014/main" id="{599F4BC3-8568-4E9E-AF19-F7AF32AC1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9202">
            <a:off x="5604437" y="3109721"/>
            <a:ext cx="1770327" cy="2380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Class="entr"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CED8-EACA-4730-B927-4B328ACAB8B9}"/>
              </a:ext>
            </a:extLst>
          </p:cNvPr>
          <p:cNvSpPr txBox="1">
            <a:spLocks noGrp="1"/>
          </p:cNvSpPr>
          <p:nvPr>
            <p:ph type="title" idx="4294967295"/>
          </p:nvPr>
        </p:nvSpPr>
        <p:spPr/>
        <p:txBody>
          <a:bodyPr/>
          <a:lstStyle/>
          <a:p>
            <a:pPr lvl="0"/>
            <a:r>
              <a:rPr lang="hr-HR" sz="2600"/>
              <a:t>Primjer aktivnosti na satu vjeronauka</a:t>
            </a:r>
          </a:p>
        </p:txBody>
      </p:sp>
      <p:sp>
        <p:nvSpPr>
          <p:cNvPr id="3" name="Text Placeholder 2">
            <a:extLst>
              <a:ext uri="{FF2B5EF4-FFF2-40B4-BE49-F238E27FC236}">
                <a16:creationId xmlns:a16="http://schemas.microsoft.com/office/drawing/2014/main" id="{9CBD65DD-2372-4FFD-8510-A1A5AE99C4B1}"/>
              </a:ext>
            </a:extLst>
          </p:cNvPr>
          <p:cNvSpPr txBox="1">
            <a:spLocks noGrp="1"/>
          </p:cNvSpPr>
          <p:nvPr>
            <p:ph type="body" idx="4294967295"/>
          </p:nvPr>
        </p:nvSpPr>
        <p:spPr>
          <a:xfrm>
            <a:off x="503998" y="1326602"/>
            <a:ext cx="9071643" cy="4253395"/>
          </a:xfrm>
        </p:spPr>
        <p:txBody>
          <a:bodyPr/>
          <a:lstStyle/>
          <a:p>
            <a:pPr lvl="0">
              <a:lnSpc>
                <a:spcPct val="150000"/>
              </a:lnSpc>
            </a:pPr>
            <a:r>
              <a:rPr lang="hr-HR" sz="1200">
                <a:solidFill>
                  <a:srgbClr val="800080"/>
                </a:solidFill>
                <a:latin typeface="Liberation Sans" pitchFamily="34"/>
                <a:cs typeface="Times New Roman" pitchFamily="18"/>
              </a:rPr>
              <a:t>Tema: Rad i slobodno vrijeme</a:t>
            </a:r>
          </a:p>
          <a:p>
            <a:pPr lvl="0">
              <a:lnSpc>
                <a:spcPct val="150000"/>
              </a:lnSpc>
            </a:pPr>
            <a:r>
              <a:rPr lang="hr-HR" sz="1200">
                <a:latin typeface="Liberation Sans" pitchFamily="34"/>
                <a:cs typeface="Times New Roman" pitchFamily="18"/>
              </a:rPr>
              <a:t>1. Potreba slobodnog vremena</a:t>
            </a:r>
          </a:p>
          <a:p>
            <a:pPr lvl="0">
              <a:lnSpc>
                <a:spcPct val="150000"/>
              </a:lnSpc>
            </a:pPr>
            <a:r>
              <a:rPr lang="hr-HR" sz="1200">
                <a:latin typeface="Liberation Sans" pitchFamily="34"/>
                <a:cs typeface="Times New Roman" pitchFamily="18"/>
              </a:rPr>
              <a:t>Učenici kao motivaciju moraju napraviti ljestvicu na što od navedenih stvari troše najviše, a na što najmanje vremena: razmišljanje, molitva, smijeh, igra, ljubav, darivanje, čitanje, prijateljstvo, rad, milosrđe.</a:t>
            </a:r>
          </a:p>
          <a:p>
            <a:pPr lvl="0">
              <a:lnSpc>
                <a:spcPct val="150000"/>
              </a:lnSpc>
            </a:pPr>
            <a:r>
              <a:rPr lang="hr-HR" sz="1200">
                <a:latin typeface="Liberation Sans" pitchFamily="34"/>
                <a:cs typeface="Times New Roman" pitchFamily="18"/>
              </a:rPr>
              <a:t>Nakon središnjeg dijela sata u kojoj nastavnik tumači temu o potrebi kvalitetnog iskorištavanja slobodnog vremena učenici moraju:</a:t>
            </a:r>
          </a:p>
          <a:p>
            <a:pPr lvl="0">
              <a:lnSpc>
                <a:spcPct val="150000"/>
              </a:lnSpc>
            </a:pPr>
            <a:r>
              <a:rPr lang="hr-HR" sz="1200">
                <a:latin typeface="Liberation Sans" pitchFamily="34"/>
                <a:cs typeface="Times New Roman" pitchFamily="18"/>
              </a:rPr>
              <a:t>1) nabrojiti, 2) pantomimom prikazati i 3) scenski prikazati (rad u grupi) svoje:</a:t>
            </a:r>
          </a:p>
          <a:p>
            <a:pPr lvl="0">
              <a:lnSpc>
                <a:spcPct val="150000"/>
              </a:lnSpc>
            </a:pPr>
            <a:r>
              <a:rPr lang="hr-HR" sz="1200">
                <a:latin typeface="Liberation Sans" pitchFamily="34"/>
                <a:cs typeface="Times New Roman" pitchFamily="18"/>
              </a:rPr>
              <a:t>a) dnevne obaveze</a:t>
            </a:r>
          </a:p>
          <a:p>
            <a:pPr lvl="0">
              <a:lnSpc>
                <a:spcPct val="150000"/>
              </a:lnSpc>
            </a:pPr>
            <a:r>
              <a:rPr lang="hr-HR" sz="1200">
                <a:latin typeface="Liberation Sans" pitchFamily="34"/>
                <a:cs typeface="Times New Roman" pitchFamily="18"/>
              </a:rPr>
              <a:t>b) „ludo” potrošeno vrijeme</a:t>
            </a:r>
          </a:p>
          <a:p>
            <a:pPr lvl="0">
              <a:lnSpc>
                <a:spcPct val="150000"/>
              </a:lnSpc>
            </a:pPr>
            <a:r>
              <a:rPr lang="hr-HR" sz="1200">
                <a:latin typeface="Liberation Sans" pitchFamily="34"/>
                <a:cs typeface="Times New Roman" pitchFamily="18"/>
              </a:rPr>
              <a:t>c) „male” znakove pažnje prema bližnjima koji bi bili primjer kvalitetno i svrhovito utrošenog slobodnog vremena</a:t>
            </a:r>
          </a:p>
          <a:p>
            <a:pPr lvl="0">
              <a:lnSpc>
                <a:spcPct val="150000"/>
              </a:lnSpc>
            </a:pPr>
            <a:r>
              <a:rPr lang="hr-HR" sz="1200">
                <a:latin typeface="Liberation Sans" pitchFamily="34"/>
                <a:cs typeface="Times New Roman" pitchFamily="18"/>
              </a:rPr>
              <a:t>d) vrijeme provedeno baveći se svojim hobijima kao vrijeme kvalitetno potrošeno za razvijanje novih vještina, zabavu i činjenje dobra sebi.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Class="entr"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Class="entr"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Class="entr"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Class="entr"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40B2-7007-4E6C-BB59-6BEA0682F6EF}"/>
              </a:ext>
            </a:extLst>
          </p:cNvPr>
          <p:cNvSpPr txBox="1">
            <a:spLocks noGrp="1"/>
          </p:cNvSpPr>
          <p:nvPr>
            <p:ph type="title" idx="4294967295"/>
          </p:nvPr>
        </p:nvSpPr>
        <p:spPr/>
        <p:txBody>
          <a:bodyPr/>
          <a:lstStyle/>
          <a:p>
            <a:pPr lvl="0"/>
            <a:r>
              <a:rPr lang="hr-HR" sz="2600"/>
              <a:t>Primjer aktivnosti na satu vjeronauka</a:t>
            </a:r>
          </a:p>
        </p:txBody>
      </p:sp>
      <p:sp>
        <p:nvSpPr>
          <p:cNvPr id="3" name="Text Placeholder 2">
            <a:extLst>
              <a:ext uri="{FF2B5EF4-FFF2-40B4-BE49-F238E27FC236}">
                <a16:creationId xmlns:a16="http://schemas.microsoft.com/office/drawing/2014/main" id="{29CFA0B4-BB62-446A-8AD0-BC944FBA0B11}"/>
              </a:ext>
            </a:extLst>
          </p:cNvPr>
          <p:cNvSpPr txBox="1">
            <a:spLocks noGrp="1"/>
          </p:cNvSpPr>
          <p:nvPr>
            <p:ph type="body" idx="4294967295"/>
          </p:nvPr>
        </p:nvSpPr>
        <p:spPr>
          <a:xfrm>
            <a:off x="359999" y="1259997"/>
            <a:ext cx="9215643" cy="3354842"/>
          </a:xfrm>
        </p:spPr>
        <p:txBody>
          <a:bodyPr/>
          <a:lstStyle/>
          <a:p>
            <a:pPr lvl="0" algn="just">
              <a:lnSpc>
                <a:spcPct val="150000"/>
              </a:lnSpc>
            </a:pPr>
            <a:r>
              <a:rPr lang="hr-HR" sz="1200" dirty="0">
                <a:solidFill>
                  <a:srgbClr val="800080"/>
                </a:solidFill>
                <a:highlight>
                  <a:scrgbClr r="0" g="0" b="0">
                    <a:alpha val="0"/>
                  </a:scrgbClr>
                </a:highlight>
                <a:latin typeface="Liberation Sans" pitchFamily="34"/>
                <a:cs typeface="Tahoma" pitchFamily="2"/>
              </a:rPr>
              <a:t>2. Izbor životnog poziva (blok sat)</a:t>
            </a:r>
          </a:p>
          <a:p>
            <a:pPr lvl="0" algn="just">
              <a:lnSpc>
                <a:spcPct val="150000"/>
              </a:lnSpc>
            </a:pPr>
            <a:r>
              <a:rPr lang="hr-HR" sz="1200" dirty="0">
                <a:highlight>
                  <a:scrgbClr r="0" g="0" b="0">
                    <a:alpha val="0"/>
                  </a:scrgbClr>
                </a:highlight>
                <a:latin typeface="Liberation Sans" pitchFamily="34"/>
                <a:cs typeface="Tahoma" pitchFamily="2"/>
              </a:rPr>
              <a:t>U motivaciji učenici na početku sata popunjavaju sljedeće rečenice:</a:t>
            </a:r>
            <a:r>
              <a:rPr lang="hr-HR" sz="1200" i="1" dirty="0">
                <a:highlight>
                  <a:scrgbClr r="0" g="0" b="0">
                    <a:alpha val="0"/>
                  </a:scrgbClr>
                </a:highlight>
                <a:latin typeface="Liberation Sans" pitchFamily="34"/>
                <a:cs typeface="Tahoma" pitchFamily="2"/>
              </a:rPr>
              <a:t> Dobar sam u	 _____________ . Mogao bih biti bolji u ______________ . </a:t>
            </a:r>
            <a:r>
              <a:rPr lang="hr-HR" sz="1200" dirty="0">
                <a:highlight>
                  <a:scrgbClr r="0" g="0" b="0">
                    <a:alpha val="0"/>
                  </a:scrgbClr>
                </a:highlight>
                <a:latin typeface="Liberation Sans" pitchFamily="34"/>
                <a:cs typeface="Tahoma" pitchFamily="2"/>
              </a:rPr>
              <a:t>Otkrivaju značenje riječi talent. Tada se u učionici organizira Supertalent- natjecanje u onome u čemu su  učenici otkrili da su posebno dobri.</a:t>
            </a:r>
          </a:p>
          <a:p>
            <a:pPr lvl="0" algn="just">
              <a:lnSpc>
                <a:spcPct val="150000"/>
              </a:lnSpc>
            </a:pPr>
            <a:r>
              <a:rPr lang="hr-HR" sz="1200" dirty="0">
                <a:highlight>
                  <a:scrgbClr r="0" g="0" b="0">
                    <a:alpha val="0"/>
                  </a:scrgbClr>
                </a:highlight>
                <a:latin typeface="Liberation Sans" pitchFamily="34"/>
                <a:cs typeface="Tahoma" pitchFamily="2"/>
              </a:rPr>
              <a:t>Gledaju kratki video Prispodoba o talentima: </a:t>
            </a:r>
            <a:r>
              <a:rPr lang="hr-HR" sz="1200" dirty="0">
                <a:highlight>
                  <a:scrgbClr r="0" g="0" b="0">
                    <a:alpha val="0"/>
                  </a:scrgbClr>
                </a:highlight>
                <a:latin typeface="Liberation Sans" pitchFamily="34"/>
                <a:cs typeface="Tahoma" pitchFamily="2"/>
                <a:hlinkClick r:id="rId3"/>
              </a:rPr>
              <a:t>https://www.youtube.com/watch?v=dp7JZtTNQ_0&amp;feature=emb_title</a:t>
            </a:r>
            <a:r>
              <a:rPr lang="hr-HR" sz="1200" dirty="0">
                <a:highlight>
                  <a:scrgbClr r="0" g="0" b="0">
                    <a:alpha val="0"/>
                  </a:scrgbClr>
                </a:highlight>
                <a:latin typeface="Liberation Sans" pitchFamily="34"/>
                <a:cs typeface="Tahoma" pitchFamily="2"/>
              </a:rPr>
              <a:t> . Nakon toga, slijedi interpretacija teksta. Za aktualizaciju učenici dobivaju zadatak da u svoju bilježnicu naprave vremensku crtu svojega života. Na početak pišu svoje talente, a dalje pišu što planiraju u budućnosti napraviti sa svojim talentima. Moji talenti za- 20 godina - 40 godina- 60 godina.</a:t>
            </a:r>
          </a:p>
          <a:p>
            <a:pPr lvl="0" algn="just">
              <a:lnSpc>
                <a:spcPct val="150000"/>
              </a:lnSpc>
            </a:pPr>
            <a:endParaRPr lang="hr-HR" sz="1200" dirty="0">
              <a:latin typeface="Liberation Sans" pitchFamily="34"/>
              <a:cs typeface="Tahoma" pitchFamily="2"/>
            </a:endParaRPr>
          </a:p>
          <a:p>
            <a:pPr lvl="0"/>
            <a:endParaRPr lang="hr-HR" sz="1200" dirty="0">
              <a:cs typeface="Tahoma" pitchFamily="2"/>
            </a:endParaRPr>
          </a:p>
          <a:p>
            <a:pPr lvl="0"/>
            <a:endParaRPr lang="hr-HR" sz="1200" dirty="0">
              <a:cs typeface="Tahoma" pitchFamily="2"/>
            </a:endParaRPr>
          </a:p>
        </p:txBody>
      </p:sp>
      <p:pic>
        <p:nvPicPr>
          <p:cNvPr id="5" name="Picture 4">
            <a:extLst>
              <a:ext uri="{FF2B5EF4-FFF2-40B4-BE49-F238E27FC236}">
                <a16:creationId xmlns:a16="http://schemas.microsoft.com/office/drawing/2014/main" id="{7BDFB0CF-E53A-4E2F-A856-866F04B39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99" y="3799356"/>
            <a:ext cx="1929058" cy="1474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9A0E-3632-4C14-AD92-066E7FBFA4BE}"/>
              </a:ext>
            </a:extLst>
          </p:cNvPr>
          <p:cNvSpPr>
            <a:spLocks noGrp="1"/>
          </p:cNvSpPr>
          <p:nvPr>
            <p:ph type="title"/>
          </p:nvPr>
        </p:nvSpPr>
        <p:spPr/>
        <p:txBody>
          <a:bodyPr/>
          <a:lstStyle/>
          <a:p>
            <a:r>
              <a:rPr kumimoji="0" lang="hr-HR" sz="1600" b="0" i="0" u="none" strike="noStrike" kern="1200" cap="none" spc="0" normalizeH="0" baseline="0" noProof="0" dirty="0">
                <a:ln>
                  <a:noFill/>
                </a:ln>
                <a:solidFill>
                  <a:srgbClr val="800080"/>
                </a:solidFill>
                <a:effectLst>
                  <a:outerShdw blurRad="38100" dist="38100" dir="2700000" algn="tl">
                    <a:srgbClr val="000000">
                      <a:alpha val="43137"/>
                    </a:srgbClr>
                  </a:outerShdw>
                </a:effectLst>
                <a:highlight>
                  <a:scrgbClr r="0" g="0" b="0">
                    <a:alpha val="0"/>
                  </a:scrgbClr>
                </a:highlight>
                <a:uLnTx/>
                <a:uFillTx/>
                <a:latin typeface="Liberation Sans" pitchFamily="34"/>
                <a:cs typeface="Times New Roman" pitchFamily="18"/>
              </a:rPr>
              <a:t>Zdrav duh u zdravom tijelu</a:t>
            </a:r>
            <a:br>
              <a:rPr kumimoji="0" lang="hr-HR"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highlight>
                  <a:scrgbClr r="0" g="0" b="0">
                    <a:alpha val="0"/>
                  </a:scrgbClr>
                </a:highlight>
                <a:uLnTx/>
                <a:uFillTx/>
                <a:latin typeface="Liberation Sans" pitchFamily="34"/>
                <a:cs typeface="Times New Roman" pitchFamily="18"/>
              </a:rPr>
            </a:br>
            <a:r>
              <a:rPr kumimoji="0" lang="hr-HR"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highlight>
                  <a:scrgbClr r="0" g="0" b="0">
                    <a:alpha val="0"/>
                  </a:scrgbClr>
                </a:highlight>
                <a:uLnTx/>
                <a:uFillTx/>
                <a:latin typeface="Liberation Sans" pitchFamily="34"/>
                <a:cs typeface="Times New Roman" pitchFamily="18"/>
              </a:rPr>
              <a:t>Korelacija Katoličkoga vjeronauka i Tjelesne i zdravstvene kulture u predmetnoj nastavi</a:t>
            </a:r>
            <a:endParaRPr lang="hr-HR" sz="4000" dirty="0"/>
          </a:p>
        </p:txBody>
      </p:sp>
      <p:sp>
        <p:nvSpPr>
          <p:cNvPr id="3" name="Content Placeholder 2">
            <a:extLst>
              <a:ext uri="{FF2B5EF4-FFF2-40B4-BE49-F238E27FC236}">
                <a16:creationId xmlns:a16="http://schemas.microsoft.com/office/drawing/2014/main" id="{C563BBEB-C340-4B1E-9289-8BEBAF2CF587}"/>
              </a:ext>
            </a:extLst>
          </p:cNvPr>
          <p:cNvSpPr>
            <a:spLocks noGrp="1"/>
          </p:cNvSpPr>
          <p:nvPr>
            <p:ph idx="1"/>
          </p:nvPr>
        </p:nvSpPr>
        <p:spPr/>
        <p:txBody>
          <a:bodyPr>
            <a:normAutofit/>
          </a:bodyPr>
          <a:lstStyle/>
          <a:p>
            <a:r>
              <a:rPr lang="hr-HR" dirty="0"/>
              <a:t> </a:t>
            </a:r>
          </a:p>
          <a:p>
            <a:endParaRPr lang="hr-HR" sz="1200" dirty="0"/>
          </a:p>
          <a:p>
            <a:r>
              <a:rPr lang="hr-HR" sz="1600" i="1" dirty="0">
                <a:effectLst>
                  <a:outerShdw blurRad="38100" dist="38100" dir="2700000" algn="tl">
                    <a:srgbClr val="000000">
                      <a:alpha val="43137"/>
                    </a:srgbClr>
                  </a:outerShdw>
                </a:effectLst>
              </a:rPr>
              <a:t>  „Proslavite Boga u tijelu svojem.” </a:t>
            </a:r>
            <a:r>
              <a:rPr lang="hr-HR" sz="1600" dirty="0">
                <a:effectLst>
                  <a:outerShdw blurRad="38100" dist="38100" dir="2700000" algn="tl">
                    <a:srgbClr val="000000">
                      <a:alpha val="43137"/>
                    </a:srgbClr>
                  </a:outerShdw>
                </a:effectLst>
              </a:rPr>
              <a:t>(1 Kor 6,20)</a:t>
            </a:r>
          </a:p>
          <a:p>
            <a:pPr marL="171450" indent="-171450">
              <a:buFont typeface="Arial" panose="020B0604020202020204" pitchFamily="34" charset="0"/>
              <a:buChar char="•"/>
            </a:pPr>
            <a:endParaRPr lang="hr-HR" sz="1600" dirty="0"/>
          </a:p>
          <a:p>
            <a:pPr marL="171450" indent="-171450">
              <a:buFont typeface="Arial" panose="020B0604020202020204" pitchFamily="34" charset="0"/>
              <a:buChar char="•"/>
            </a:pPr>
            <a:endParaRPr lang="hr-HR" sz="1600" dirty="0"/>
          </a:p>
          <a:p>
            <a:r>
              <a:rPr lang="hr-HR" sz="1600" dirty="0"/>
              <a:t>  Cjeloviti pristup odgoju čovjeka (integritet duhovne, duševne i tjelesne dimenzije)</a:t>
            </a:r>
          </a:p>
          <a:p>
            <a:pPr marL="171450" indent="-171450">
              <a:buFont typeface="Arial" panose="020B0604020202020204" pitchFamily="34" charset="0"/>
              <a:buChar char="•"/>
            </a:pPr>
            <a:endParaRPr lang="hr-HR" sz="1200" dirty="0"/>
          </a:p>
        </p:txBody>
      </p:sp>
      <p:cxnSp>
        <p:nvCxnSpPr>
          <p:cNvPr id="5" name="Straight Arrow Connector 4">
            <a:extLst>
              <a:ext uri="{FF2B5EF4-FFF2-40B4-BE49-F238E27FC236}">
                <a16:creationId xmlns:a16="http://schemas.microsoft.com/office/drawing/2014/main" id="{211435B4-948B-4181-ADBB-F77347496B43}"/>
              </a:ext>
            </a:extLst>
          </p:cNvPr>
          <p:cNvCxnSpPr>
            <a:cxnSpLocks/>
          </p:cNvCxnSpPr>
          <p:nvPr/>
        </p:nvCxnSpPr>
        <p:spPr>
          <a:xfrm>
            <a:off x="2537460" y="2651760"/>
            <a:ext cx="0" cy="541020"/>
          </a:xfrm>
          <a:prstGeom prst="straightConnector1">
            <a:avLst/>
          </a:prstGeom>
          <a:ln>
            <a:solidFill>
              <a:schemeClr val="tx1"/>
            </a:solidFill>
            <a:tailEnd type="triangle"/>
          </a:ln>
          <a:effectLst>
            <a:outerShdw blurRad="50800" dist="38100" algn="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8429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9CB6-3BE2-450A-80A6-7DFFB1D68A18}"/>
              </a:ext>
            </a:extLst>
          </p:cNvPr>
          <p:cNvSpPr txBox="1">
            <a:spLocks noGrp="1"/>
          </p:cNvSpPr>
          <p:nvPr>
            <p:ph type="title" idx="4294967295"/>
          </p:nvPr>
        </p:nvSpPr>
        <p:spPr>
          <a:xfrm>
            <a:off x="503998" y="-38523"/>
            <a:ext cx="7020004" cy="1517401"/>
          </a:xfrm>
        </p:spPr>
        <p:txBody>
          <a:bodyPr/>
          <a:lstStyle/>
          <a:p>
            <a:pPr lvl="0"/>
            <a:r>
              <a:rPr lang="hr-HR" sz="2600">
                <a:latin typeface="Liberation Sans" pitchFamily="34"/>
              </a:rPr>
              <a:t>Svrha i opis dvaju predmeta</a:t>
            </a:r>
          </a:p>
        </p:txBody>
      </p:sp>
      <p:sp>
        <p:nvSpPr>
          <p:cNvPr id="3" name="Text Placeholder 2">
            <a:extLst>
              <a:ext uri="{FF2B5EF4-FFF2-40B4-BE49-F238E27FC236}">
                <a16:creationId xmlns:a16="http://schemas.microsoft.com/office/drawing/2014/main" id="{62A2950C-B4E9-4363-B45E-66D1554AF87D}"/>
              </a:ext>
            </a:extLst>
          </p:cNvPr>
          <p:cNvSpPr txBox="1">
            <a:spLocks noGrp="1"/>
          </p:cNvSpPr>
          <p:nvPr>
            <p:ph type="body" idx="4294967295"/>
          </p:nvPr>
        </p:nvSpPr>
        <p:spPr>
          <a:xfrm>
            <a:off x="269998" y="2934849"/>
            <a:ext cx="9359999" cy="1136041"/>
          </a:xfrm>
        </p:spPr>
        <p:txBody>
          <a:bodyPr>
            <a:normAutofit lnSpcReduction="10000"/>
          </a:bodyPr>
          <a:lstStyle/>
          <a:p>
            <a:pPr lvl="0" algn="just">
              <a:lnSpc>
                <a:spcPct val="140000"/>
              </a:lnSpc>
            </a:pPr>
            <a:endParaRPr lang="hr-HR" sz="1200" dirty="0">
              <a:latin typeface="Liberation Sans" pitchFamily="34"/>
              <a:cs typeface="Times New Roman" pitchFamily="18"/>
            </a:endParaRPr>
          </a:p>
          <a:p>
            <a:pPr lvl="0" algn="just">
              <a:lnSpc>
                <a:spcPct val="140000"/>
              </a:lnSpc>
            </a:pPr>
            <a:r>
              <a:rPr lang="hr-HR" sz="1200" dirty="0">
                <a:latin typeface="Liberation Sans" pitchFamily="34"/>
                <a:cs typeface="Times New Roman" pitchFamily="18"/>
              </a:rPr>
              <a:t>Predmet Tjelesna i zdravstvena kultura omogućuje da učenici bolje upoznaju svoje tijelo, njegovo funkcioniranje, prednosti i ograničenja, da razumiju važnost cjeloživotnoga tjelesnog vježbanja za očuvanje i unaprijeđenje zdravlja; potiče skladan rast i razvoj organizma te pravilno tjelesno držanje; pridonosi većim radnim sposobnostima, uspjehu u učenju te osobnom i socijalnom razvoju.</a:t>
            </a:r>
          </a:p>
        </p:txBody>
      </p:sp>
      <p:sp>
        <p:nvSpPr>
          <p:cNvPr id="4" name="Text Placeholder 3">
            <a:extLst>
              <a:ext uri="{FF2B5EF4-FFF2-40B4-BE49-F238E27FC236}">
                <a16:creationId xmlns:a16="http://schemas.microsoft.com/office/drawing/2014/main" id="{6D4E7D1F-6790-4401-ABAE-27B92433F0BE}"/>
              </a:ext>
            </a:extLst>
          </p:cNvPr>
          <p:cNvSpPr txBox="1">
            <a:spLocks noGrp="1"/>
          </p:cNvSpPr>
          <p:nvPr>
            <p:ph type="body" idx="4294967295"/>
          </p:nvPr>
        </p:nvSpPr>
        <p:spPr>
          <a:xfrm>
            <a:off x="359999" y="2061419"/>
            <a:ext cx="9179999" cy="1259997"/>
          </a:xfrm>
        </p:spPr>
        <p:txBody>
          <a:bodyPr/>
          <a:lstStyle/>
          <a:p>
            <a:pPr lvl="0" algn="just">
              <a:lnSpc>
                <a:spcPct val="150000"/>
              </a:lnSpc>
            </a:pPr>
            <a:r>
              <a:rPr lang="hr-HR" sz="1200" dirty="0">
                <a:solidFill>
                  <a:srgbClr val="002060"/>
                </a:solidFill>
                <a:latin typeface="Liberation Sans" pitchFamily="34"/>
                <a:cs typeface="Times New Roman" pitchFamily="18"/>
              </a:rPr>
              <a:t>Vjeronauk na teološkom i odgojnom planu ostvaruje vjernost Bogu i vjernost čovjeku. Vjernost čovjeku sadržajno se i odgojno usredotočuje na čovjeka kao Božje stvorenje i Božju sliku.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3905-DF99-426A-A170-8577DC06E155}"/>
              </a:ext>
            </a:extLst>
          </p:cNvPr>
          <p:cNvSpPr txBox="1">
            <a:spLocks noGrp="1"/>
          </p:cNvSpPr>
          <p:nvPr>
            <p:ph type="title" idx="4294967295"/>
          </p:nvPr>
        </p:nvSpPr>
        <p:spPr/>
        <p:txBody>
          <a:bodyPr/>
          <a:lstStyle/>
          <a:p>
            <a:pPr lvl="0"/>
            <a:r>
              <a:rPr lang="hr-HR" sz="2600">
                <a:latin typeface="Liberation Sans" pitchFamily="34"/>
              </a:rPr>
              <a:t>Iz kurikula Tjelesne i zdravstvene kulture</a:t>
            </a:r>
          </a:p>
        </p:txBody>
      </p:sp>
      <p:sp>
        <p:nvSpPr>
          <p:cNvPr id="3" name="Text Placeholder 2">
            <a:extLst>
              <a:ext uri="{FF2B5EF4-FFF2-40B4-BE49-F238E27FC236}">
                <a16:creationId xmlns:a16="http://schemas.microsoft.com/office/drawing/2014/main" id="{E1601A5F-88F3-4576-A397-043A472389BB}"/>
              </a:ext>
            </a:extLst>
          </p:cNvPr>
          <p:cNvSpPr txBox="1">
            <a:spLocks noGrp="1"/>
          </p:cNvSpPr>
          <p:nvPr>
            <p:ph type="body" idx="4294967295"/>
          </p:nvPr>
        </p:nvSpPr>
        <p:spPr>
          <a:xfrm>
            <a:off x="539998" y="1439997"/>
            <a:ext cx="9000000" cy="3420002"/>
          </a:xfrm>
        </p:spPr>
        <p:txBody>
          <a:bodyPr/>
          <a:lstStyle/>
          <a:p>
            <a:pPr lvl="0" algn="just">
              <a:lnSpc>
                <a:spcPct val="150000"/>
              </a:lnSpc>
            </a:pPr>
            <a:r>
              <a:rPr lang="hr-HR" sz="1200" dirty="0">
                <a:latin typeface="Liberation Sans" pitchFamily="34"/>
                <a:cs typeface="Times New Roman" pitchFamily="18"/>
              </a:rPr>
              <a:t>Predmet Tjelesna i zdravstvena kultura sadrži četiri predmetna područja:</a:t>
            </a:r>
          </a:p>
          <a:p>
            <a:pPr lvl="0" algn="just">
              <a:lnSpc>
                <a:spcPct val="150000"/>
              </a:lnSpc>
            </a:pPr>
            <a:r>
              <a:rPr lang="hr-HR" sz="1200" dirty="0">
                <a:latin typeface="Liberation Sans" pitchFamily="34"/>
                <a:cs typeface="Times New Roman" pitchFamily="18"/>
              </a:rPr>
              <a:t>a) Kineziološka teorijska i motorička znanja</a:t>
            </a:r>
          </a:p>
          <a:p>
            <a:pPr lvl="0" algn="just">
              <a:lnSpc>
                <a:spcPct val="150000"/>
              </a:lnSpc>
            </a:pPr>
            <a:r>
              <a:rPr lang="hr-HR" sz="1200" dirty="0">
                <a:latin typeface="Liberation Sans" pitchFamily="34"/>
                <a:cs typeface="Times New Roman" pitchFamily="18"/>
              </a:rPr>
              <a:t>b) Morfološka obilježja, motoričke i funkcionalne sposobnosti</a:t>
            </a:r>
          </a:p>
          <a:p>
            <a:pPr lvl="0" algn="just">
              <a:lnSpc>
                <a:spcPct val="150000"/>
              </a:lnSpc>
            </a:pPr>
            <a:r>
              <a:rPr lang="hr-HR" sz="1200" dirty="0">
                <a:latin typeface="Liberation Sans" pitchFamily="34"/>
                <a:cs typeface="Times New Roman" pitchFamily="18"/>
              </a:rPr>
              <a:t>c) Motorička postignuća</a:t>
            </a:r>
          </a:p>
          <a:p>
            <a:pPr lvl="0" algn="just">
              <a:lnSpc>
                <a:spcPct val="150000"/>
              </a:lnSpc>
            </a:pPr>
            <a:r>
              <a:rPr lang="hr-HR" sz="1200" dirty="0">
                <a:latin typeface="Liberation Sans" pitchFamily="34"/>
                <a:cs typeface="Times New Roman" pitchFamily="18"/>
              </a:rPr>
              <a:t>d) Zdravstveni i odgojni učinci tjelesnog vježbanja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Class="entr"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Class="entr"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9" presetClass="emph" presetSubtype="0" fill="hold" nodeType="clickEffect">
                                  <p:stCondLst>
                                    <p:cond delay="0"/>
                                  </p:stCondLst>
                                  <p:childTnLst>
                                    <p:animClr clrSpc="rgb" dir="cw">
                                      <p:cBhvr override="childStyle">
                                        <p:cTn id="22" dur="500" fill="hold"/>
                                        <p:tgtEl>
                                          <p:spTgt spid="3">
                                            <p:txEl>
                                              <p:pRg st="4" end="4"/>
                                            </p:txEl>
                                          </p:spTgt>
                                        </p:tgtEl>
                                        <p:attrNameLst>
                                          <p:attrName>style.color</p:attrName>
                                        </p:attrNameLst>
                                      </p:cBhvr>
                                      <p:to>
                                        <a:srgbClr val="C00000"/>
                                      </p:to>
                                    </p:animClr>
                                    <p:animClr clrSpc="rgb" dir="cw">
                                      <p:cBhvr>
                                        <p:cTn id="23" dur="500" fill="hold"/>
                                        <p:tgtEl>
                                          <p:spTgt spid="3">
                                            <p:txEl>
                                              <p:pRg st="4" end="4"/>
                                            </p:txEl>
                                          </p:spTgt>
                                        </p:tgtEl>
                                        <p:attrNameLst>
                                          <p:attrName>fillcolor</p:attrName>
                                        </p:attrNameLst>
                                      </p:cBhvr>
                                      <p:to>
                                        <a:srgbClr val="C00000"/>
                                      </p:to>
                                    </p:animClr>
                                    <p:set>
                                      <p:cBhvr>
                                        <p:cTn id="24" dur="500" fill="hold"/>
                                        <p:tgtEl>
                                          <p:spTgt spid="3">
                                            <p:txEl>
                                              <p:pRg st="4" end="4"/>
                                            </p:txEl>
                                          </p:spTgt>
                                        </p:tgtEl>
                                        <p:attrNameLst>
                                          <p:attrName>fill.type</p:attrName>
                                        </p:attrNameLst>
                                      </p:cBhvr>
                                      <p:to>
                                        <p:strVal val="solid"/>
                                      </p:to>
                                    </p:set>
                                    <p:set>
                                      <p:cBhvr>
                                        <p:cTn id="25"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9CD6-013B-43AF-AA9C-2C76FD41AFBC}"/>
              </a:ext>
            </a:extLst>
          </p:cNvPr>
          <p:cNvSpPr txBox="1">
            <a:spLocks noGrp="1"/>
          </p:cNvSpPr>
          <p:nvPr>
            <p:ph type="title" idx="4294967295"/>
          </p:nvPr>
        </p:nvSpPr>
        <p:spPr/>
        <p:txBody>
          <a:bodyPr/>
          <a:lstStyle/>
          <a:p>
            <a:pPr lvl="0"/>
            <a:r>
              <a:rPr lang="hr-HR" sz="2600">
                <a:latin typeface="Liberation Sans" pitchFamily="34"/>
              </a:rPr>
              <a:t>Iz kurikula Vjeronauka</a:t>
            </a:r>
          </a:p>
        </p:txBody>
      </p:sp>
      <p:sp>
        <p:nvSpPr>
          <p:cNvPr id="3" name="Text Placeholder 2">
            <a:extLst>
              <a:ext uri="{FF2B5EF4-FFF2-40B4-BE49-F238E27FC236}">
                <a16:creationId xmlns:a16="http://schemas.microsoft.com/office/drawing/2014/main" id="{C97BD4E6-F17A-4F54-968D-B8C571F1255C}"/>
              </a:ext>
            </a:extLst>
          </p:cNvPr>
          <p:cNvSpPr txBox="1">
            <a:spLocks noGrp="1"/>
          </p:cNvSpPr>
          <p:nvPr>
            <p:ph type="body" idx="4294967295"/>
          </p:nvPr>
        </p:nvSpPr>
        <p:spPr>
          <a:xfrm>
            <a:off x="539998" y="1439997"/>
            <a:ext cx="9000000" cy="3420002"/>
          </a:xfrm>
        </p:spPr>
        <p:txBody>
          <a:bodyPr/>
          <a:lstStyle/>
          <a:p>
            <a:pPr lvl="0" algn="just">
              <a:lnSpc>
                <a:spcPct val="150000"/>
              </a:lnSpc>
            </a:pPr>
            <a:r>
              <a:rPr lang="hr-HR" sz="1200" dirty="0">
                <a:latin typeface="Liberation Sans" pitchFamily="34"/>
                <a:cs typeface="Times New Roman" pitchFamily="18"/>
              </a:rPr>
              <a:t>Katolički vjeronauk strukturirani su u četiri domene koje omogućavaju vjeroučiteljima kvalitetno planiranje procesa poučavanja i učenja:</a:t>
            </a:r>
          </a:p>
          <a:p>
            <a:pPr lvl="0" algn="just">
              <a:lnSpc>
                <a:spcPct val="150000"/>
              </a:lnSpc>
            </a:pPr>
            <a:r>
              <a:rPr lang="hr-HR" sz="1200" dirty="0">
                <a:latin typeface="Liberation Sans" pitchFamily="34"/>
                <a:cs typeface="Times New Roman" pitchFamily="18"/>
              </a:rPr>
              <a:t>a) Čovjek i svijet u Božjemu naumu</a:t>
            </a:r>
          </a:p>
          <a:p>
            <a:pPr lvl="0" algn="just">
              <a:lnSpc>
                <a:spcPct val="150000"/>
              </a:lnSpc>
            </a:pPr>
            <a:r>
              <a:rPr lang="hr-HR" sz="1200" dirty="0">
                <a:latin typeface="Liberation Sans" pitchFamily="34"/>
                <a:cs typeface="Times New Roman" pitchFamily="18"/>
              </a:rPr>
              <a:t>b) Riječ Božja i vjera Crkve u životu kršćana</a:t>
            </a:r>
          </a:p>
          <a:p>
            <a:pPr lvl="0" algn="just">
              <a:lnSpc>
                <a:spcPct val="150000"/>
              </a:lnSpc>
            </a:pPr>
            <a:r>
              <a:rPr lang="hr-HR" sz="1200" dirty="0">
                <a:latin typeface="Liberation Sans" pitchFamily="34"/>
                <a:cs typeface="Times New Roman" pitchFamily="18"/>
              </a:rPr>
              <a:t>c) Kršćanska ljubav i moral na djelu</a:t>
            </a:r>
          </a:p>
          <a:p>
            <a:pPr lvl="0" algn="just">
              <a:lnSpc>
                <a:spcPct val="150000"/>
              </a:lnSpc>
            </a:pPr>
            <a:r>
              <a:rPr lang="hr-HR" sz="1200" dirty="0">
                <a:latin typeface="Liberation Sans" pitchFamily="34"/>
                <a:cs typeface="Times New Roman" pitchFamily="18"/>
              </a:rPr>
              <a:t>d) Crkva u svijetu.</a:t>
            </a:r>
          </a:p>
        </p:txBody>
      </p:sp>
      <p:pic>
        <p:nvPicPr>
          <p:cNvPr id="5" name="Picture 4">
            <a:extLst>
              <a:ext uri="{FF2B5EF4-FFF2-40B4-BE49-F238E27FC236}">
                <a16:creationId xmlns:a16="http://schemas.microsoft.com/office/drawing/2014/main" id="{8A407056-5EE3-4343-9CAD-B67EEE7E9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96045">
            <a:off x="6487822" y="2230676"/>
            <a:ext cx="2641894" cy="2530040"/>
          </a:xfrm>
          <a:prstGeom prst="rect">
            <a:avLst/>
          </a:prstGeom>
        </p:spPr>
      </p:pic>
      <p:pic>
        <p:nvPicPr>
          <p:cNvPr id="7" name="Picture 6">
            <a:extLst>
              <a:ext uri="{FF2B5EF4-FFF2-40B4-BE49-F238E27FC236}">
                <a16:creationId xmlns:a16="http://schemas.microsoft.com/office/drawing/2014/main" id="{74662DAB-A8B4-4C61-AF4A-41CC80AD63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2390" y="2835275"/>
            <a:ext cx="2101240" cy="2101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Class="entr"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Class="entr"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9" presetClass="emph" presetSubtype="0" fill="hold" nodeType="clickEffect">
                                  <p:stCondLst>
                                    <p:cond delay="0"/>
                                  </p:stCondLst>
                                  <p:childTnLst>
                                    <p:animClr clrSpc="rgb" dir="cw">
                                      <p:cBhvr override="childStyle">
                                        <p:cTn id="22" dur="500" fill="hold"/>
                                        <p:tgtEl>
                                          <p:spTgt spid="3">
                                            <p:txEl>
                                              <p:pRg st="1" end="1"/>
                                            </p:txEl>
                                          </p:spTgt>
                                        </p:tgtEl>
                                        <p:attrNameLst>
                                          <p:attrName>style.color</p:attrName>
                                        </p:attrNameLst>
                                      </p:cBhvr>
                                      <p:to>
                                        <a:srgbClr val="00B050"/>
                                      </p:to>
                                    </p:animClr>
                                    <p:animClr clrSpc="rgb" dir="cw">
                                      <p:cBhvr>
                                        <p:cTn id="23" dur="500" fill="hold"/>
                                        <p:tgtEl>
                                          <p:spTgt spid="3">
                                            <p:txEl>
                                              <p:pRg st="1" end="1"/>
                                            </p:txEl>
                                          </p:spTgt>
                                        </p:tgtEl>
                                        <p:attrNameLst>
                                          <p:attrName>fillcolor</p:attrName>
                                        </p:attrNameLst>
                                      </p:cBhvr>
                                      <p:to>
                                        <a:srgbClr val="00B050"/>
                                      </p:to>
                                    </p:animClr>
                                    <p:set>
                                      <p:cBhvr>
                                        <p:cTn id="24" dur="500" fill="hold"/>
                                        <p:tgtEl>
                                          <p:spTgt spid="3">
                                            <p:txEl>
                                              <p:pRg st="1" end="1"/>
                                            </p:txEl>
                                          </p:spTgt>
                                        </p:tgtEl>
                                        <p:attrNameLst>
                                          <p:attrName>fill.type</p:attrName>
                                        </p:attrNameLst>
                                      </p:cBhvr>
                                      <p:to>
                                        <p:strVal val="solid"/>
                                      </p:to>
                                    </p:set>
                                    <p:set>
                                      <p:cBhvr>
                                        <p:cTn id="25" dur="500" fill="hold"/>
                                        <p:tgtEl>
                                          <p:spTgt spid="3">
                                            <p:txEl>
                                              <p:pRg st="1" end="1"/>
                                            </p:txEl>
                                          </p:spTgt>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nodeType="clickEffect">
                                  <p:stCondLst>
                                    <p:cond delay="0"/>
                                  </p:stCondLst>
                                  <p:childTnLst>
                                    <p:animClr clrSpc="rgb" dir="cw">
                                      <p:cBhvr override="childStyle">
                                        <p:cTn id="33" dur="500" fill="hold"/>
                                        <p:tgtEl>
                                          <p:spTgt spid="3">
                                            <p:txEl>
                                              <p:pRg st="3" end="3"/>
                                            </p:txEl>
                                          </p:spTgt>
                                        </p:tgtEl>
                                        <p:attrNameLst>
                                          <p:attrName>style.color</p:attrName>
                                        </p:attrNameLst>
                                      </p:cBhvr>
                                      <p:to>
                                        <a:srgbClr val="0070C0"/>
                                      </p:to>
                                    </p:animClr>
                                    <p:animClr clrSpc="rgb" dir="cw">
                                      <p:cBhvr>
                                        <p:cTn id="34" dur="500" fill="hold"/>
                                        <p:tgtEl>
                                          <p:spTgt spid="3">
                                            <p:txEl>
                                              <p:pRg st="3" end="3"/>
                                            </p:txEl>
                                          </p:spTgt>
                                        </p:tgtEl>
                                        <p:attrNameLst>
                                          <p:attrName>fillcolor</p:attrName>
                                        </p:attrNameLst>
                                      </p:cBhvr>
                                      <p:to>
                                        <a:srgbClr val="0070C0"/>
                                      </p:to>
                                    </p:animClr>
                                    <p:set>
                                      <p:cBhvr>
                                        <p:cTn id="35" dur="500" fill="hold"/>
                                        <p:tgtEl>
                                          <p:spTgt spid="3">
                                            <p:txEl>
                                              <p:pRg st="3" end="3"/>
                                            </p:txEl>
                                          </p:spTgt>
                                        </p:tgtEl>
                                        <p:attrNameLst>
                                          <p:attrName>fill.type</p:attrName>
                                        </p:attrNameLst>
                                      </p:cBhvr>
                                      <p:to>
                                        <p:strVal val="solid"/>
                                      </p:to>
                                    </p:set>
                                    <p:set>
                                      <p:cBhvr>
                                        <p:cTn id="36" dur="500" fill="hold"/>
                                        <p:tgtEl>
                                          <p:spTgt spid="3">
                                            <p:txEl>
                                              <p:pRg st="3" end="3"/>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2689-FC60-48F4-911B-4926F8D4732B}"/>
              </a:ext>
            </a:extLst>
          </p:cNvPr>
          <p:cNvSpPr txBox="1">
            <a:spLocks noGrp="1"/>
          </p:cNvSpPr>
          <p:nvPr>
            <p:ph type="title" idx="4294967295"/>
          </p:nvPr>
        </p:nvSpPr>
        <p:spPr/>
        <p:txBody>
          <a:bodyPr/>
          <a:lstStyle/>
          <a:p>
            <a:pPr lvl="0"/>
            <a:r>
              <a:rPr lang="hr-HR" sz="2600">
                <a:latin typeface="Liberation Sans" pitchFamily="34"/>
              </a:rPr>
              <a:t>Dodirne točke dvaju predmeta</a:t>
            </a:r>
          </a:p>
        </p:txBody>
      </p:sp>
      <p:sp>
        <p:nvSpPr>
          <p:cNvPr id="3" name="Text Placeholder 2">
            <a:extLst>
              <a:ext uri="{FF2B5EF4-FFF2-40B4-BE49-F238E27FC236}">
                <a16:creationId xmlns:a16="http://schemas.microsoft.com/office/drawing/2014/main" id="{3FCC9FD1-8603-45E1-A794-2A624749F13F}"/>
              </a:ext>
            </a:extLst>
          </p:cNvPr>
          <p:cNvSpPr txBox="1">
            <a:spLocks noGrp="1"/>
          </p:cNvSpPr>
          <p:nvPr>
            <p:ph type="body" idx="4294967295"/>
          </p:nvPr>
        </p:nvSpPr>
        <p:spPr>
          <a:xfrm>
            <a:off x="359999" y="1439997"/>
            <a:ext cx="9359999" cy="3960001"/>
          </a:xfrm>
        </p:spPr>
        <p:txBody>
          <a:bodyPr/>
          <a:lstStyle/>
          <a:p>
            <a:pPr lvl="0" algn="just">
              <a:lnSpc>
                <a:spcPct val="150000"/>
              </a:lnSpc>
            </a:pPr>
            <a:r>
              <a:rPr lang="hr-HR" sz="1200" dirty="0">
                <a:latin typeface="Liberation Sans" pitchFamily="34"/>
                <a:cs typeface="Times New Roman" pitchFamily="18"/>
              </a:rPr>
              <a:t>- razvijanje samopoštovanja te prihvaćanje različitosti</a:t>
            </a:r>
          </a:p>
          <a:p>
            <a:pPr lvl="0" algn="just">
              <a:lnSpc>
                <a:spcPct val="150000"/>
              </a:lnSpc>
            </a:pPr>
            <a:r>
              <a:rPr lang="hr-HR" sz="1200" dirty="0">
                <a:latin typeface="Liberation Sans" pitchFamily="34"/>
                <a:cs typeface="Times New Roman" pitchFamily="18"/>
              </a:rPr>
              <a:t>- povećanje socijalne inkluzije</a:t>
            </a:r>
          </a:p>
          <a:p>
            <a:pPr lvl="0" algn="just">
              <a:lnSpc>
                <a:spcPct val="150000"/>
              </a:lnSpc>
            </a:pPr>
            <a:r>
              <a:rPr lang="hr-HR" sz="1200" dirty="0">
                <a:latin typeface="Liberation Sans" pitchFamily="34"/>
                <a:cs typeface="Times New Roman" pitchFamily="18"/>
              </a:rPr>
              <a:t>- razvijanje samopouzdanja, samopoimanja, upornosti i odlučnosti</a:t>
            </a:r>
          </a:p>
          <a:p>
            <a:pPr lvl="0" algn="just">
              <a:lnSpc>
                <a:spcPct val="150000"/>
              </a:lnSpc>
            </a:pPr>
            <a:r>
              <a:rPr lang="hr-HR" sz="1200" dirty="0">
                <a:latin typeface="Liberation Sans" pitchFamily="34"/>
                <a:cs typeface="Times New Roman" pitchFamily="18"/>
              </a:rPr>
              <a:t>- razvijanje sposobnosti donošenja odluka i rješavanja situacijskih problema</a:t>
            </a:r>
          </a:p>
          <a:p>
            <a:pPr lvl="0"/>
            <a:r>
              <a:rPr lang="hr-HR" sz="1200" dirty="0">
                <a:latin typeface="Liberation Sans" pitchFamily="34"/>
                <a:cs typeface="Times New Roman" pitchFamily="18"/>
              </a:rPr>
              <a:t>- potiče se nenasilno rješavanje sukoba, razvijaju sposobnost ovladavanja i upravljanja ostalim neprimjerenim oblicima ponašanja</a:t>
            </a:r>
          </a:p>
          <a:p>
            <a:pPr lvl="0" algn="just">
              <a:lnSpc>
                <a:spcPct val="150000"/>
              </a:lnSpc>
            </a:pPr>
            <a:r>
              <a:rPr lang="hr-HR" sz="1200" dirty="0">
                <a:latin typeface="Liberation Sans" pitchFamily="34"/>
                <a:cs typeface="Times New Roman" pitchFamily="18"/>
              </a:rPr>
              <a:t>- potiče se solidarnost</a:t>
            </a:r>
          </a:p>
          <a:p>
            <a:pPr lvl="0" algn="just">
              <a:lnSpc>
                <a:spcPct val="150000"/>
              </a:lnSpc>
            </a:pPr>
            <a:r>
              <a:rPr lang="hr-HR" sz="1200" dirty="0">
                <a:latin typeface="Liberation Sans" pitchFamily="34"/>
                <a:cs typeface="Times New Roman" pitchFamily="18"/>
              </a:rPr>
              <a:t>- stvaranje osjećaja odgovornosti i izgradnja moralnih vrijednosti</a:t>
            </a:r>
          </a:p>
          <a:p>
            <a:pPr lvl="0" algn="just">
              <a:lnSpc>
                <a:spcPct val="150000"/>
              </a:lnSpc>
            </a:pPr>
            <a:r>
              <a:rPr lang="hr-HR" sz="1200" dirty="0">
                <a:latin typeface="Liberation Sans" pitchFamily="34"/>
                <a:cs typeface="Times New Roman" pitchFamily="18"/>
              </a:rPr>
              <a:t>- omogućuje se upoznavanje, poštivanje i čuvanje nacionalnoga identiteta i potreba očuvanja tradicijske kulture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408E-CCA0-47BE-97D7-09FB247E8923}"/>
              </a:ext>
            </a:extLst>
          </p:cNvPr>
          <p:cNvSpPr txBox="1">
            <a:spLocks noGrp="1"/>
          </p:cNvSpPr>
          <p:nvPr>
            <p:ph type="title" idx="4294967295"/>
          </p:nvPr>
        </p:nvSpPr>
        <p:spPr>
          <a:xfrm>
            <a:off x="503998" y="165963"/>
            <a:ext cx="7596003" cy="1107000"/>
          </a:xfrm>
        </p:spPr>
        <p:txBody>
          <a:bodyPr/>
          <a:lstStyle/>
          <a:p>
            <a:pPr lvl="0"/>
            <a:r>
              <a:rPr lang="hr-HR" sz="2200" dirty="0">
                <a:latin typeface="Liberation Sans" pitchFamily="34"/>
              </a:rPr>
              <a:t>POVEZIVANJE ISHODA KATOLIČKOG  VJERONAUKA I TJELESNE I ZDRAVSTVENE KULTURE</a:t>
            </a:r>
          </a:p>
        </p:txBody>
      </p:sp>
      <p:sp>
        <p:nvSpPr>
          <p:cNvPr id="3" name="Text Placeholder 2">
            <a:extLst>
              <a:ext uri="{FF2B5EF4-FFF2-40B4-BE49-F238E27FC236}">
                <a16:creationId xmlns:a16="http://schemas.microsoft.com/office/drawing/2014/main" id="{0AC1F165-7F42-4296-B053-05FE519DB480}"/>
              </a:ext>
            </a:extLst>
          </p:cNvPr>
          <p:cNvSpPr txBox="1">
            <a:spLocks noGrp="1"/>
          </p:cNvSpPr>
          <p:nvPr>
            <p:ph type="body" idx="4294967295"/>
          </p:nvPr>
        </p:nvSpPr>
        <p:spPr>
          <a:xfrm>
            <a:off x="351559" y="1439997"/>
            <a:ext cx="9000000" cy="3420002"/>
          </a:xfrm>
        </p:spPr>
        <p:txBody>
          <a:bodyPr anchorCtr="1"/>
          <a:lstStyle/>
          <a:p>
            <a:pPr lvl="0" algn="ctr">
              <a:lnSpc>
                <a:spcPct val="150000"/>
              </a:lnSpc>
            </a:pPr>
            <a:r>
              <a:rPr lang="hr-HR" sz="1200" dirty="0">
                <a:latin typeface="Liberation Sans" pitchFamily="34"/>
                <a:cs typeface="Times New Roman" pitchFamily="18"/>
              </a:rPr>
              <a:t>PRIMJERI SADRŽAJNE KORELACIJE U NASTAVI VJERONAUKA I TJELESNE ZDRAVSTVENE KULTURE</a:t>
            </a:r>
          </a:p>
        </p:txBody>
      </p:sp>
      <p:pic>
        <p:nvPicPr>
          <p:cNvPr id="5" name="Picture 4">
            <a:extLst>
              <a:ext uri="{FF2B5EF4-FFF2-40B4-BE49-F238E27FC236}">
                <a16:creationId xmlns:a16="http://schemas.microsoft.com/office/drawing/2014/main" id="{918376A5-64B6-452A-91F7-27A71F29E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302" y="2602375"/>
            <a:ext cx="2696307" cy="1797538"/>
          </a:xfrm>
          <a:prstGeom prst="rect">
            <a:avLst/>
          </a:prstGeom>
        </p:spPr>
      </p:pic>
      <p:sp>
        <p:nvSpPr>
          <p:cNvPr id="6" name="TextBox 5">
            <a:extLst>
              <a:ext uri="{FF2B5EF4-FFF2-40B4-BE49-F238E27FC236}">
                <a16:creationId xmlns:a16="http://schemas.microsoft.com/office/drawing/2014/main" id="{19DEE6E1-8A18-411C-9F23-13C1F2E65370}"/>
              </a:ext>
            </a:extLst>
          </p:cNvPr>
          <p:cNvSpPr txBox="1"/>
          <p:nvPr/>
        </p:nvSpPr>
        <p:spPr>
          <a:xfrm rot="20358406">
            <a:off x="884121" y="2666776"/>
            <a:ext cx="712031" cy="369332"/>
          </a:xfrm>
          <a:prstGeom prst="rect">
            <a:avLst/>
          </a:prstGeom>
          <a:noFill/>
        </p:spPr>
        <p:txBody>
          <a:bodyPr wrap="square" rtlCol="0">
            <a:spAutoFit/>
          </a:bodyPr>
          <a:lstStyle/>
          <a:p>
            <a:r>
              <a:rPr lang="hr-HR" dirty="0">
                <a:effectLst>
                  <a:outerShdw blurRad="38100" dist="38100" dir="2700000" algn="tl">
                    <a:srgbClr val="000000">
                      <a:alpha val="43137"/>
                    </a:srgbClr>
                  </a:outerShdw>
                </a:effectLst>
              </a:rPr>
              <a:t>Trud</a:t>
            </a:r>
          </a:p>
        </p:txBody>
      </p:sp>
      <p:sp>
        <p:nvSpPr>
          <p:cNvPr id="7" name="TextBox 6">
            <a:extLst>
              <a:ext uri="{FF2B5EF4-FFF2-40B4-BE49-F238E27FC236}">
                <a16:creationId xmlns:a16="http://schemas.microsoft.com/office/drawing/2014/main" id="{DFABD519-0818-425E-8492-3B313F5EAFD7}"/>
              </a:ext>
            </a:extLst>
          </p:cNvPr>
          <p:cNvSpPr txBox="1"/>
          <p:nvPr/>
        </p:nvSpPr>
        <p:spPr>
          <a:xfrm rot="1131466">
            <a:off x="551023" y="3784259"/>
            <a:ext cx="1813169" cy="369332"/>
          </a:xfrm>
          <a:prstGeom prst="rect">
            <a:avLst/>
          </a:prstGeom>
          <a:noFill/>
        </p:spPr>
        <p:txBody>
          <a:bodyPr wrap="square" rtlCol="0">
            <a:spAutoFit/>
          </a:bodyPr>
          <a:lstStyle/>
          <a:p>
            <a:r>
              <a:rPr lang="hr-HR" dirty="0">
                <a:effectLst>
                  <a:outerShdw blurRad="38100" dist="38100" dir="2700000" algn="tl">
                    <a:srgbClr val="000000">
                      <a:alpha val="43137"/>
                    </a:srgbClr>
                  </a:outerShdw>
                </a:effectLst>
              </a:rPr>
              <a:t>Pobjeda/Poraz</a:t>
            </a:r>
          </a:p>
        </p:txBody>
      </p:sp>
      <p:sp>
        <p:nvSpPr>
          <p:cNvPr id="8" name="TextBox 7">
            <a:extLst>
              <a:ext uri="{FF2B5EF4-FFF2-40B4-BE49-F238E27FC236}">
                <a16:creationId xmlns:a16="http://schemas.microsoft.com/office/drawing/2014/main" id="{3A56C572-C9D4-4361-80E0-3CFCA89AC789}"/>
              </a:ext>
            </a:extLst>
          </p:cNvPr>
          <p:cNvSpPr txBox="1"/>
          <p:nvPr/>
        </p:nvSpPr>
        <p:spPr>
          <a:xfrm rot="1557701">
            <a:off x="7510585" y="2102338"/>
            <a:ext cx="1477107" cy="369332"/>
          </a:xfrm>
          <a:prstGeom prst="rect">
            <a:avLst/>
          </a:prstGeom>
          <a:noFill/>
        </p:spPr>
        <p:txBody>
          <a:bodyPr wrap="square" rtlCol="0">
            <a:spAutoFit/>
          </a:bodyPr>
          <a:lstStyle/>
          <a:p>
            <a:r>
              <a:rPr lang="hr-HR" dirty="0">
                <a:effectLst>
                  <a:outerShdw blurRad="38100" dist="38100" dir="2700000" algn="tl">
                    <a:srgbClr val="000000">
                      <a:alpha val="43137"/>
                    </a:srgbClr>
                  </a:outerShdw>
                </a:effectLst>
              </a:rPr>
              <a:t>Pravila</a:t>
            </a:r>
          </a:p>
        </p:txBody>
      </p:sp>
      <p:sp>
        <p:nvSpPr>
          <p:cNvPr id="9" name="TextBox 8">
            <a:extLst>
              <a:ext uri="{FF2B5EF4-FFF2-40B4-BE49-F238E27FC236}">
                <a16:creationId xmlns:a16="http://schemas.microsoft.com/office/drawing/2014/main" id="{79A5F275-1858-4C49-8F16-3636B4E7C976}"/>
              </a:ext>
            </a:extLst>
          </p:cNvPr>
          <p:cNvSpPr txBox="1"/>
          <p:nvPr/>
        </p:nvSpPr>
        <p:spPr>
          <a:xfrm rot="1255214">
            <a:off x="7854462" y="3259015"/>
            <a:ext cx="2000738" cy="369332"/>
          </a:xfrm>
          <a:prstGeom prst="rect">
            <a:avLst/>
          </a:prstGeom>
          <a:noFill/>
        </p:spPr>
        <p:txBody>
          <a:bodyPr wrap="square" rtlCol="0">
            <a:spAutoFit/>
          </a:bodyPr>
          <a:lstStyle/>
          <a:p>
            <a:r>
              <a:rPr lang="hr-HR" dirty="0">
                <a:effectLst>
                  <a:outerShdw blurRad="38100" dist="38100" dir="2700000" algn="tl">
                    <a:srgbClr val="000000">
                      <a:alpha val="43137"/>
                    </a:srgbClr>
                  </a:outerShdw>
                </a:effectLst>
              </a:rPr>
              <a:t>Sudjelovanje </a:t>
            </a:r>
          </a:p>
        </p:txBody>
      </p:sp>
      <p:sp>
        <p:nvSpPr>
          <p:cNvPr id="10" name="TextBox 9">
            <a:extLst>
              <a:ext uri="{FF2B5EF4-FFF2-40B4-BE49-F238E27FC236}">
                <a16:creationId xmlns:a16="http://schemas.microsoft.com/office/drawing/2014/main" id="{E08A0EA6-C21E-4DF2-A047-F08F7236895C}"/>
              </a:ext>
            </a:extLst>
          </p:cNvPr>
          <p:cNvSpPr txBox="1"/>
          <p:nvPr/>
        </p:nvSpPr>
        <p:spPr>
          <a:xfrm rot="20778833">
            <a:off x="7340547" y="4543417"/>
            <a:ext cx="2186804" cy="369332"/>
          </a:xfrm>
          <a:prstGeom prst="rect">
            <a:avLst/>
          </a:prstGeom>
          <a:noFill/>
        </p:spPr>
        <p:txBody>
          <a:bodyPr wrap="square" rtlCol="0">
            <a:spAutoFit/>
          </a:bodyPr>
          <a:lstStyle/>
          <a:p>
            <a:r>
              <a:rPr lang="hr-HR" dirty="0">
                <a:effectLst>
                  <a:outerShdw blurRad="38100" dist="38100" dir="2700000" algn="tl">
                    <a:srgbClr val="000000">
                      <a:alpha val="43137"/>
                    </a:srgbClr>
                  </a:outerShdw>
                </a:effectLst>
              </a:rPr>
              <a:t>Zdravlje</a:t>
            </a:r>
          </a:p>
        </p:txBody>
      </p:sp>
      <p:sp>
        <p:nvSpPr>
          <p:cNvPr id="11" name="TextBox 10">
            <a:extLst>
              <a:ext uri="{FF2B5EF4-FFF2-40B4-BE49-F238E27FC236}">
                <a16:creationId xmlns:a16="http://schemas.microsoft.com/office/drawing/2014/main" id="{3F2B0D09-0697-48A9-9BA4-FE257AE2DAB8}"/>
              </a:ext>
            </a:extLst>
          </p:cNvPr>
          <p:cNvSpPr txBox="1"/>
          <p:nvPr/>
        </p:nvSpPr>
        <p:spPr>
          <a:xfrm rot="21169661">
            <a:off x="4570754" y="4901849"/>
            <a:ext cx="2000724" cy="646331"/>
          </a:xfrm>
          <a:prstGeom prst="rect">
            <a:avLst/>
          </a:prstGeom>
          <a:noFill/>
        </p:spPr>
        <p:txBody>
          <a:bodyPr wrap="square" rtlCol="0">
            <a:spAutoFit/>
          </a:bodyPr>
          <a:lstStyle/>
          <a:p>
            <a:r>
              <a:rPr lang="hr-HR" dirty="0">
                <a:effectLst>
                  <a:outerShdw blurRad="38100" dist="38100" dir="2700000" algn="tl">
                    <a:srgbClr val="000000">
                      <a:alpha val="43137"/>
                    </a:srgbClr>
                  </a:outerShdw>
                </a:effectLst>
              </a:rPr>
              <a:t>Ideologiziranje tijela</a:t>
            </a:r>
          </a:p>
        </p:txBody>
      </p:sp>
      <p:sp>
        <p:nvSpPr>
          <p:cNvPr id="12" name="TextBox 11">
            <a:extLst>
              <a:ext uri="{FF2B5EF4-FFF2-40B4-BE49-F238E27FC236}">
                <a16:creationId xmlns:a16="http://schemas.microsoft.com/office/drawing/2014/main" id="{60304D5F-76C0-4C8E-94AE-D026B3206EF5}"/>
              </a:ext>
            </a:extLst>
          </p:cNvPr>
          <p:cNvSpPr txBox="1"/>
          <p:nvPr/>
        </p:nvSpPr>
        <p:spPr>
          <a:xfrm>
            <a:off x="432714" y="4779478"/>
            <a:ext cx="2065766" cy="369332"/>
          </a:xfrm>
          <a:prstGeom prst="rect">
            <a:avLst/>
          </a:prstGeom>
          <a:noFill/>
        </p:spPr>
        <p:txBody>
          <a:bodyPr wrap="square" rtlCol="0">
            <a:spAutoFit/>
          </a:bodyPr>
          <a:lstStyle/>
          <a:p>
            <a:r>
              <a:rPr lang="hr-HR" dirty="0">
                <a:effectLst>
                  <a:outerShdw blurRad="38100" dist="38100" dir="2700000" algn="tl">
                    <a:srgbClr val="000000">
                      <a:alpha val="43137"/>
                    </a:srgbClr>
                  </a:outerShdw>
                </a:effectLst>
              </a:rPr>
              <a:t>Samoodricanje</a:t>
            </a:r>
          </a:p>
        </p:txBody>
      </p:sp>
      <p:sp>
        <p:nvSpPr>
          <p:cNvPr id="4" name="TextBox 3">
            <a:extLst>
              <a:ext uri="{FF2B5EF4-FFF2-40B4-BE49-F238E27FC236}">
                <a16:creationId xmlns:a16="http://schemas.microsoft.com/office/drawing/2014/main" id="{DF10CEC0-6917-426E-9104-6E14780FCD40}"/>
              </a:ext>
            </a:extLst>
          </p:cNvPr>
          <p:cNvSpPr txBox="1"/>
          <p:nvPr/>
        </p:nvSpPr>
        <p:spPr>
          <a:xfrm rot="21191871">
            <a:off x="1830232" y="1868043"/>
            <a:ext cx="1806732" cy="369332"/>
          </a:xfrm>
          <a:prstGeom prst="rect">
            <a:avLst/>
          </a:prstGeom>
          <a:noFill/>
        </p:spPr>
        <p:txBody>
          <a:bodyPr wrap="square" rtlCol="0">
            <a:spAutoFit/>
          </a:bodyPr>
          <a:lstStyle/>
          <a:p>
            <a:r>
              <a:rPr lang="hr-HR" dirty="0">
                <a:effectLst>
                  <a:outerShdw blurRad="38100" dist="38100" dir="2700000" algn="tl">
                    <a:srgbClr val="000000">
                      <a:alpha val="43137"/>
                    </a:srgbClr>
                  </a:outerShdw>
                </a:effectLst>
              </a:rPr>
              <a:t>Ograničenja</a:t>
            </a:r>
          </a:p>
        </p:txBody>
      </p:sp>
      <p:sp>
        <p:nvSpPr>
          <p:cNvPr id="13" name="TextBox 12">
            <a:extLst>
              <a:ext uri="{FF2B5EF4-FFF2-40B4-BE49-F238E27FC236}">
                <a16:creationId xmlns:a16="http://schemas.microsoft.com/office/drawing/2014/main" id="{52B352E5-1EEA-4D60-90F6-F8E6FDD2665D}"/>
              </a:ext>
            </a:extLst>
          </p:cNvPr>
          <p:cNvSpPr txBox="1"/>
          <p:nvPr/>
        </p:nvSpPr>
        <p:spPr>
          <a:xfrm rot="20535904">
            <a:off x="6563156" y="3439364"/>
            <a:ext cx="2000724" cy="646331"/>
          </a:xfrm>
          <a:prstGeom prst="rect">
            <a:avLst/>
          </a:prstGeom>
          <a:noFill/>
        </p:spPr>
        <p:txBody>
          <a:bodyPr wrap="square" rtlCol="0">
            <a:spAutoFit/>
          </a:bodyPr>
          <a:lstStyle/>
          <a:p>
            <a:r>
              <a:rPr lang="hr-HR" dirty="0">
                <a:effectLst>
                  <a:outerShdw blurRad="38100" dist="38100" dir="2700000" algn="tl">
                    <a:srgbClr val="000000">
                      <a:alpha val="43137"/>
                    </a:srgbClr>
                  </a:outerShdw>
                </a:effectLst>
              </a:rPr>
              <a:t>Rješavanje nesporazuma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p:bldP spid="9" grpId="0"/>
      <p:bldP spid="10" grpId="0"/>
      <p:bldP spid="11" grpId="0"/>
      <p:bldP spid="12" grpId="0"/>
      <p:bldP spid="4"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400B-3477-45D4-9BAC-CB45CA8C2462}"/>
              </a:ext>
            </a:extLst>
          </p:cNvPr>
          <p:cNvSpPr txBox="1">
            <a:spLocks noGrp="1"/>
          </p:cNvSpPr>
          <p:nvPr>
            <p:ph type="title" idx="4294967295"/>
          </p:nvPr>
        </p:nvSpPr>
        <p:spPr/>
        <p:txBody>
          <a:bodyPr/>
          <a:lstStyle/>
          <a:p>
            <a:pPr lvl="0"/>
            <a:r>
              <a:rPr lang="hr-HR" sz="2600"/>
              <a:t>5. razred</a:t>
            </a:r>
          </a:p>
        </p:txBody>
      </p:sp>
      <p:sp>
        <p:nvSpPr>
          <p:cNvPr id="3" name="Text Placeholder 2">
            <a:extLst>
              <a:ext uri="{FF2B5EF4-FFF2-40B4-BE49-F238E27FC236}">
                <a16:creationId xmlns:a16="http://schemas.microsoft.com/office/drawing/2014/main" id="{9B490C30-9573-4953-B3C1-38CC13A099D5}"/>
              </a:ext>
            </a:extLst>
          </p:cNvPr>
          <p:cNvSpPr txBox="1">
            <a:spLocks noGrp="1"/>
          </p:cNvSpPr>
          <p:nvPr>
            <p:ph type="body" idx="4294967295"/>
          </p:nvPr>
        </p:nvSpPr>
        <p:spPr>
          <a:xfrm>
            <a:off x="359999" y="1439997"/>
            <a:ext cx="4875727" cy="4148003"/>
          </a:xfrm>
        </p:spPr>
        <p:txBody>
          <a:bodyPr>
            <a:normAutofit lnSpcReduction="10000"/>
          </a:bodyPr>
          <a:lstStyle/>
          <a:p>
            <a:pPr lvl="0" algn="just">
              <a:lnSpc>
                <a:spcPct val="110000"/>
              </a:lnSpc>
            </a:pPr>
            <a:r>
              <a:rPr lang="hr-HR" sz="800" dirty="0">
                <a:solidFill>
                  <a:srgbClr val="231F20"/>
                </a:solidFill>
                <a:latin typeface="Liberation Sans" pitchFamily="34"/>
                <a:cs typeface="Times New Roman" pitchFamily="18"/>
              </a:rPr>
              <a:t>OŠ KV A.5.1.</a:t>
            </a:r>
          </a:p>
          <a:p>
            <a:pPr lvl="0" algn="just">
              <a:lnSpc>
                <a:spcPct val="110000"/>
              </a:lnSpc>
            </a:pPr>
            <a:r>
              <a:rPr lang="hr-HR" sz="800" dirty="0">
                <a:solidFill>
                  <a:srgbClr val="231F20"/>
                </a:solidFill>
                <a:latin typeface="Liberation Sans" pitchFamily="34"/>
                <a:cs typeface="Times New Roman" pitchFamily="18"/>
              </a:rPr>
              <a:t>Učenik objašnjava važnost zajedništva te kako nas vjera potiče na prihvaćanje sebe i drugih.</a:t>
            </a:r>
          </a:p>
          <a:p>
            <a:pPr lvl="0" algn="just">
              <a:lnSpc>
                <a:spcPct val="110000"/>
              </a:lnSpc>
            </a:pPr>
            <a:r>
              <a:rPr lang="hr-HR" sz="800" dirty="0">
                <a:solidFill>
                  <a:srgbClr val="231F20"/>
                </a:solidFill>
                <a:latin typeface="Liberation Sans" pitchFamily="34"/>
                <a:cs typeface="Times New Roman" pitchFamily="18"/>
              </a:rPr>
              <a:t>Učenik opisuje različitost među ljudima.</a:t>
            </a:r>
          </a:p>
          <a:p>
            <a:pPr lvl="0" algn="just">
              <a:lnSpc>
                <a:spcPct val="110000"/>
              </a:lnSpc>
            </a:pPr>
            <a:r>
              <a:rPr lang="hr-HR" sz="800" dirty="0">
                <a:solidFill>
                  <a:srgbClr val="231F20"/>
                </a:solidFill>
                <a:latin typeface="Liberation Sans" pitchFamily="34"/>
                <a:cs typeface="Times New Roman" pitchFamily="18"/>
              </a:rPr>
              <a:t>Učenik objašnjava važnost prihvaćanja različitosti.</a:t>
            </a:r>
          </a:p>
          <a:p>
            <a:pPr lvl="0" algn="just">
              <a:lnSpc>
                <a:spcPct val="110000"/>
              </a:lnSpc>
            </a:pPr>
            <a:r>
              <a:rPr lang="hr-HR" sz="800" dirty="0">
                <a:solidFill>
                  <a:srgbClr val="231F20"/>
                </a:solidFill>
                <a:latin typeface="Liberation Sans" pitchFamily="34"/>
                <a:cs typeface="Times New Roman" pitchFamily="18"/>
              </a:rPr>
              <a:t>Učenik istražuje što nas sve unatoč razlikama povezuje.</a:t>
            </a:r>
          </a:p>
          <a:p>
            <a:pPr lvl="0" algn="just">
              <a:lnSpc>
                <a:spcPct val="110000"/>
              </a:lnSpc>
            </a:pPr>
            <a:r>
              <a:rPr lang="hr-HR" sz="800" dirty="0">
                <a:solidFill>
                  <a:srgbClr val="231F20"/>
                </a:solidFill>
                <a:latin typeface="Liberation Sans" pitchFamily="34"/>
                <a:cs typeface="Times New Roman" pitchFamily="18"/>
              </a:rPr>
              <a:t>Učenik opisuje jedinstvenost svakoga čovjeka s njegovim mogućnostima i ograničenjima.</a:t>
            </a:r>
          </a:p>
          <a:p>
            <a:pPr lvl="0" algn="just">
              <a:lnSpc>
                <a:spcPct val="110000"/>
              </a:lnSpc>
            </a:pPr>
            <a:r>
              <a:rPr lang="hr-HR" sz="800" dirty="0">
                <a:solidFill>
                  <a:srgbClr val="231F20"/>
                </a:solidFill>
                <a:latin typeface="Liberation Sans" pitchFamily="34"/>
                <a:cs typeface="Times New Roman" pitchFamily="18"/>
              </a:rPr>
              <a:t>Učenik objašnjava važnost vjere i povjerenja u međuljudskim odnosima i u odnosima prema Bogu.</a:t>
            </a:r>
          </a:p>
          <a:p>
            <a:pPr lvl="0" algn="just">
              <a:lnSpc>
                <a:spcPct val="110000"/>
              </a:lnSpc>
            </a:pPr>
            <a:r>
              <a:rPr lang="hr-HR" sz="800" dirty="0">
                <a:solidFill>
                  <a:srgbClr val="231F20"/>
                </a:solidFill>
                <a:latin typeface="Liberation Sans" pitchFamily="34"/>
                <a:cs typeface="Times New Roman" pitchFamily="18"/>
              </a:rPr>
              <a:t>Učenik objašnjava pojmove dijaloga i diskriminacije i na primjerima iz konkretnoga života.</a:t>
            </a:r>
          </a:p>
          <a:p>
            <a:pPr lvl="0" algn="just">
              <a:lnSpc>
                <a:spcPct val="110000"/>
              </a:lnSpc>
            </a:pPr>
            <a:endParaRPr lang="hr-HR" sz="800" dirty="0">
              <a:solidFill>
                <a:srgbClr val="231F20"/>
              </a:solidFill>
              <a:latin typeface="Liberation Sans" pitchFamily="34"/>
              <a:cs typeface="Times New Roman" pitchFamily="18"/>
            </a:endParaRPr>
          </a:p>
          <a:p>
            <a:pPr lvl="0" algn="just">
              <a:lnSpc>
                <a:spcPct val="110000"/>
              </a:lnSpc>
            </a:pPr>
            <a:r>
              <a:rPr lang="hr-HR" sz="800" dirty="0">
                <a:solidFill>
                  <a:srgbClr val="231F20"/>
                </a:solidFill>
                <a:latin typeface="Liberation Sans" pitchFamily="34"/>
                <a:cs typeface="Times New Roman" pitchFamily="18"/>
              </a:rPr>
              <a:t>OŠ KV C.5.2.</a:t>
            </a:r>
          </a:p>
          <a:p>
            <a:pPr lvl="0" algn="just">
              <a:lnSpc>
                <a:spcPct val="110000"/>
              </a:lnSpc>
            </a:pPr>
            <a:r>
              <a:rPr lang="hr-HR" sz="800" dirty="0">
                <a:solidFill>
                  <a:srgbClr val="231F20"/>
                </a:solidFill>
                <a:latin typeface="Liberation Sans" pitchFamily="34"/>
                <a:cs typeface="Times New Roman" pitchFamily="18"/>
              </a:rPr>
              <a:t>Učenik uočava da nas vjera potiče na stvaranje kvalitetnih međuljudskih odnosa u svom okruženju.</a:t>
            </a:r>
          </a:p>
          <a:p>
            <a:pPr lvl="0" algn="just">
              <a:lnSpc>
                <a:spcPct val="110000"/>
              </a:lnSpc>
            </a:pPr>
            <a:endParaRPr lang="hr-HR" sz="800" dirty="0">
              <a:solidFill>
                <a:srgbClr val="231F20"/>
              </a:solidFill>
              <a:latin typeface="Liberation Sans" pitchFamily="34"/>
              <a:cs typeface="Times New Roman" pitchFamily="18"/>
            </a:endParaRPr>
          </a:p>
          <a:p>
            <a:pPr lvl="0" algn="just">
              <a:lnSpc>
                <a:spcPct val="110000"/>
              </a:lnSpc>
            </a:pPr>
            <a:r>
              <a:rPr lang="hr-HR" sz="800" dirty="0">
                <a:solidFill>
                  <a:srgbClr val="231F20"/>
                </a:solidFill>
                <a:latin typeface="Liberation Sans" pitchFamily="34"/>
                <a:cs typeface="Times New Roman" pitchFamily="18"/>
              </a:rPr>
              <a:t>Učenik objašnjava i predlaže nekoliko važnijih pravila za ponašanje u razredu i u školi.</a:t>
            </a:r>
          </a:p>
          <a:p>
            <a:pPr lvl="0" algn="just">
              <a:lnSpc>
                <a:spcPct val="110000"/>
              </a:lnSpc>
            </a:pPr>
            <a:r>
              <a:rPr lang="hr-HR" sz="800" dirty="0">
                <a:solidFill>
                  <a:srgbClr val="231F20"/>
                </a:solidFill>
                <a:latin typeface="Liberation Sans" pitchFamily="34"/>
                <a:cs typeface="Times New Roman" pitchFamily="18"/>
              </a:rPr>
              <a:t>Učenik objašnjava posljedice kršenja pravila za pojedinca i cijelu zajednicu.</a:t>
            </a:r>
          </a:p>
          <a:p>
            <a:pPr lvl="0" algn="just">
              <a:lnSpc>
                <a:spcPct val="110000"/>
              </a:lnSpc>
            </a:pPr>
            <a:r>
              <a:rPr lang="hr-HR" sz="800" dirty="0">
                <a:solidFill>
                  <a:srgbClr val="231F20"/>
                </a:solidFill>
                <a:latin typeface="Liberation Sans" pitchFamily="34"/>
                <a:cs typeface="Times New Roman" pitchFamily="18"/>
              </a:rPr>
              <a:t>Učenik predlaže primjere preuzimanja odgovornosti za vlastito ponašanje.</a:t>
            </a:r>
            <a:endParaRPr lang="hr-HR" sz="500" dirty="0">
              <a:solidFill>
                <a:srgbClr val="231F20"/>
              </a:solidFill>
              <a:latin typeface="Times New Roman" pitchFamily="18"/>
              <a:cs typeface="Times New Roman" pitchFamily="18"/>
            </a:endParaRPr>
          </a:p>
          <a:p>
            <a:pPr lvl="0" algn="just">
              <a:lnSpc>
                <a:spcPct val="130000"/>
              </a:lnSpc>
            </a:pPr>
            <a:endParaRPr lang="hr-HR" sz="300" dirty="0">
              <a:solidFill>
                <a:srgbClr val="231F20"/>
              </a:solidFill>
              <a:latin typeface="Times New Roman" pitchFamily="18"/>
              <a:cs typeface="Times New Roman" pitchFamily="18"/>
            </a:endParaRPr>
          </a:p>
          <a:p>
            <a:pPr lvl="0">
              <a:lnSpc>
                <a:spcPct val="80000"/>
              </a:lnSpc>
            </a:pPr>
            <a:endParaRPr lang="hr-HR" sz="300" dirty="0">
              <a:solidFill>
                <a:srgbClr val="231F20"/>
              </a:solidFill>
              <a:latin typeface="Times New Roman" pitchFamily="18"/>
              <a:cs typeface="Times New Roman" pitchFamily="18"/>
            </a:endParaRPr>
          </a:p>
          <a:p>
            <a:pPr lvl="0" algn="just">
              <a:lnSpc>
                <a:spcPct val="130000"/>
              </a:lnSpc>
            </a:pPr>
            <a:endParaRPr lang="hr-HR" sz="300" dirty="0">
              <a:solidFill>
                <a:srgbClr val="231F20"/>
              </a:solidFill>
              <a:latin typeface="Times New Roman" pitchFamily="18"/>
              <a:cs typeface="Times New Roman" pitchFamily="18"/>
            </a:endParaRPr>
          </a:p>
          <a:p>
            <a:pPr lvl="0" algn="just">
              <a:lnSpc>
                <a:spcPct val="130000"/>
              </a:lnSpc>
            </a:pPr>
            <a:endParaRPr lang="hr-HR" sz="300" dirty="0">
              <a:solidFill>
                <a:srgbClr val="231F20"/>
              </a:solidFill>
              <a:latin typeface="Times New Roman" pitchFamily="18"/>
              <a:cs typeface="Times New Roman" pitchFamily="18"/>
            </a:endParaRPr>
          </a:p>
        </p:txBody>
      </p:sp>
      <p:sp>
        <p:nvSpPr>
          <p:cNvPr id="4" name="TextBox 3">
            <a:extLst>
              <a:ext uri="{FF2B5EF4-FFF2-40B4-BE49-F238E27FC236}">
                <a16:creationId xmlns:a16="http://schemas.microsoft.com/office/drawing/2014/main" id="{81954A6F-941C-43E0-9F1E-C9593017CA8A}"/>
              </a:ext>
            </a:extLst>
          </p:cNvPr>
          <p:cNvSpPr txBox="1"/>
          <p:nvPr/>
        </p:nvSpPr>
        <p:spPr>
          <a:xfrm>
            <a:off x="5235726" y="1423080"/>
            <a:ext cx="4330305" cy="2316614"/>
          </a:xfrm>
          <a:prstGeom prst="rect">
            <a:avLst/>
          </a:prstGeom>
          <a:noFill/>
          <a:ln cap="flat">
            <a:noFill/>
          </a:ln>
        </p:spPr>
        <p:txBody>
          <a:bodyPr vert="horz" wrap="square" lIns="90004" tIns="44997" rIns="90004" bIns="44997" anchor="t" anchorCtr="0" compatLnSpc="0">
            <a:spAutoFit/>
          </a:bodyPr>
          <a:lstStyle/>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dirty="0">
                <a:solidFill>
                  <a:srgbClr val="231F20"/>
                </a:solidFill>
                <a:uFillTx/>
                <a:latin typeface="Liberation Sans" pitchFamily="34"/>
                <a:ea typeface="Microsoft YaHei" pitchFamily="2"/>
                <a:cs typeface="Times New Roman" pitchFamily="18"/>
              </a:rPr>
              <a:t>OŠ TZK D.5.3.</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dirty="0">
                <a:solidFill>
                  <a:srgbClr val="231F20"/>
                </a:solidFill>
                <a:uFillTx/>
                <a:latin typeface="Liberation Sans" pitchFamily="34"/>
                <a:ea typeface="Microsoft YaHei" pitchFamily="2"/>
                <a:cs typeface="Times New Roman" pitchFamily="18"/>
              </a:rPr>
              <a:t>Upotrebljava iz ove razine primjenu pravila, tj. iz raznovrsnih grupacija </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dirty="0">
                <a:solidFill>
                  <a:srgbClr val="231F20"/>
                </a:solidFill>
                <a:uFillTx/>
                <a:latin typeface="Liberation Sans" pitchFamily="34"/>
                <a:ea typeface="Microsoft YaHei" pitchFamily="2"/>
                <a:cs typeface="Times New Roman" pitchFamily="18"/>
              </a:rPr>
              <a:t>sportova i elementarnih igara koje razvijaju sposobnost samoregulacije i </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dirty="0">
                <a:solidFill>
                  <a:srgbClr val="231F20"/>
                </a:solidFill>
                <a:uFillTx/>
                <a:latin typeface="Liberation Sans" pitchFamily="34"/>
                <a:ea typeface="Microsoft YaHei" pitchFamily="2"/>
                <a:cs typeface="Times New Roman" pitchFamily="18"/>
              </a:rPr>
              <a:t>suradničkog odnosa.</a:t>
            </a: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endParaRPr lang="hr-HR" sz="1000" b="0" i="0" u="none" strike="noStrike" kern="1200" cap="none" spc="0" baseline="0" dirty="0">
              <a:solidFill>
                <a:srgbClr val="231F20"/>
              </a:solidFill>
              <a:uFillTx/>
              <a:latin typeface="Liberation Sans" pitchFamily="34"/>
              <a:ea typeface="Microsoft YaHei" pitchFamily="2"/>
              <a:cs typeface="Times New Roman" pitchFamily="18"/>
            </a:endParaRPr>
          </a:p>
          <a:p>
            <a:pPr marL="0" marR="0" lvl="0" indent="0" algn="just" defTabSz="914400" rtl="0" fontAlgn="auto" hangingPunct="0">
              <a:lnSpc>
                <a:spcPct val="150000"/>
              </a:lnSpc>
              <a:spcBef>
                <a:spcPts val="0"/>
              </a:spcBef>
              <a:spcAft>
                <a:spcPts val="1150"/>
              </a:spcAft>
              <a:buNone/>
              <a:tabLst/>
              <a:defRPr sz="1800" b="0" i="0" u="none" strike="noStrike" kern="0" cap="none" spc="0" baseline="0">
                <a:solidFill>
                  <a:srgbClr val="000000"/>
                </a:solidFill>
                <a:uFillTx/>
              </a:defRPr>
            </a:pPr>
            <a:r>
              <a:rPr lang="hr-HR" sz="1000" b="0" i="0" u="none" strike="noStrike" kern="1200" cap="none" spc="0" baseline="0" dirty="0">
                <a:solidFill>
                  <a:srgbClr val="231F20"/>
                </a:solidFill>
                <a:uFillTx/>
                <a:latin typeface="Liberation Sans" pitchFamily="34"/>
                <a:ea typeface="Microsoft YaHei" pitchFamily="2"/>
                <a:cs typeface="Times New Roman" pitchFamily="18"/>
              </a:rPr>
              <a:t>Razvija sposobnost samoregulacije, suradničkog odnosa i primjenjuje pravila igre.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C3BF-C9D1-4AC2-BBA3-0CE679873F63}"/>
              </a:ext>
            </a:extLst>
          </p:cNvPr>
          <p:cNvSpPr txBox="1">
            <a:spLocks noGrp="1"/>
          </p:cNvSpPr>
          <p:nvPr>
            <p:ph type="title" idx="4294967295"/>
          </p:nvPr>
        </p:nvSpPr>
        <p:spPr/>
        <p:txBody>
          <a:bodyPr/>
          <a:lstStyle/>
          <a:p>
            <a:pPr lvl="0"/>
            <a:r>
              <a:rPr lang="hr-HR" sz="2600"/>
              <a:t>5. razred</a:t>
            </a:r>
          </a:p>
        </p:txBody>
      </p:sp>
      <p:sp>
        <p:nvSpPr>
          <p:cNvPr id="3" name="Text Placeholder 2">
            <a:extLst>
              <a:ext uri="{FF2B5EF4-FFF2-40B4-BE49-F238E27FC236}">
                <a16:creationId xmlns:a16="http://schemas.microsoft.com/office/drawing/2014/main" id="{5D2548D3-A0B1-4A43-AFD0-4AE1F748640E}"/>
              </a:ext>
            </a:extLst>
          </p:cNvPr>
          <p:cNvSpPr txBox="1">
            <a:spLocks noGrp="1"/>
          </p:cNvSpPr>
          <p:nvPr>
            <p:ph type="body" idx="4294967295"/>
          </p:nvPr>
        </p:nvSpPr>
        <p:spPr>
          <a:xfrm>
            <a:off x="539998" y="1439997"/>
            <a:ext cx="9000000" cy="3960001"/>
          </a:xfrm>
        </p:spPr>
        <p:txBody>
          <a:bodyPr/>
          <a:lstStyle/>
          <a:p>
            <a:pPr lvl="0" algn="just">
              <a:lnSpc>
                <a:spcPct val="150000"/>
              </a:lnSpc>
            </a:pPr>
            <a:r>
              <a:rPr lang="hr-HR" sz="1200">
                <a:latin typeface="Liberation Sans" pitchFamily="34"/>
                <a:cs typeface="Times New Roman" pitchFamily="18"/>
              </a:rPr>
              <a:t>Mogućnost sadržajne korelacije:</a:t>
            </a:r>
          </a:p>
          <a:p>
            <a:pPr lvl="0" algn="just">
              <a:lnSpc>
                <a:spcPct val="150000"/>
              </a:lnSpc>
            </a:pPr>
            <a:r>
              <a:rPr lang="hr-HR" sz="1200">
                <a:latin typeface="Liberation Sans" pitchFamily="34"/>
                <a:cs typeface="Times New Roman" pitchFamily="18"/>
              </a:rPr>
              <a:t>- jedinstvenost pojedinca i važnost povjerenja u međuljudskim odnosima; stvaranje pravila za bolje funkcioniranje zajednice; važnost dijaloga i preuzimanja odgovornosti (Vj)</a:t>
            </a:r>
          </a:p>
          <a:p>
            <a:pPr lvl="0" algn="just">
              <a:lnSpc>
                <a:spcPct val="150000"/>
              </a:lnSpc>
            </a:pPr>
            <a:r>
              <a:rPr lang="hr-HR" sz="1200">
                <a:latin typeface="Liberation Sans" pitchFamily="34"/>
                <a:cs typeface="Times New Roman" pitchFamily="18"/>
              </a:rPr>
              <a:t>- važnost pravila u igri i suradničkog odnosa (TZK)</a:t>
            </a:r>
          </a:p>
          <a:p>
            <a:pPr lvl="0" algn="just">
              <a:lnSpc>
                <a:spcPct val="150000"/>
              </a:lnSpc>
            </a:pPr>
            <a:endParaRPr lang="hr-HR" sz="1200">
              <a:latin typeface="Liberation Sans" pitchFamily="34"/>
              <a:cs typeface="Times New Roman" pitchFamily="18"/>
            </a:endParaRPr>
          </a:p>
          <a:p>
            <a:pPr lvl="0" algn="just">
              <a:lnSpc>
                <a:spcPct val="150000"/>
              </a:lnSpc>
            </a:pPr>
            <a:r>
              <a:rPr lang="hr-HR" sz="1200">
                <a:solidFill>
                  <a:srgbClr val="55308D"/>
                </a:solidFill>
                <a:latin typeface="Liberation Sans" pitchFamily="34"/>
                <a:cs typeface="Times New Roman" pitchFamily="18"/>
              </a:rPr>
              <a:t>Teme u kojima se ostvaruje korelacija:</a:t>
            </a:r>
          </a:p>
          <a:p>
            <a:pPr lvl="0" algn="just">
              <a:lnSpc>
                <a:spcPct val="150000"/>
              </a:lnSpc>
            </a:pPr>
            <a:r>
              <a:rPr lang="hr-HR" sz="1200">
                <a:solidFill>
                  <a:srgbClr val="55308D"/>
                </a:solidFill>
                <a:latin typeface="Liberation Sans" pitchFamily="34"/>
                <a:cs typeface="Times New Roman" pitchFamily="18"/>
              </a:rPr>
              <a:t>- Ja i drugi- zajedno</a:t>
            </a:r>
          </a:p>
          <a:p>
            <a:pPr lvl="0" algn="just">
              <a:lnSpc>
                <a:spcPct val="150000"/>
              </a:lnSpc>
            </a:pPr>
            <a:r>
              <a:rPr lang="hr-HR" sz="1200">
                <a:solidFill>
                  <a:srgbClr val="55308D"/>
                </a:solidFill>
                <a:latin typeface="Liberation Sans" pitchFamily="34"/>
                <a:cs typeface="Times New Roman" pitchFamily="18"/>
              </a:rPr>
              <a:t>- Isus- neobični kralj</a:t>
            </a:r>
          </a:p>
          <a:p>
            <a:pPr lvl="0" algn="just">
              <a:lnSpc>
                <a:spcPct val="150000"/>
              </a:lnSpc>
            </a:pPr>
            <a:r>
              <a:rPr lang="hr-HR" sz="1200">
                <a:solidFill>
                  <a:srgbClr val="55308D"/>
                </a:solidFill>
                <a:latin typeface="Liberation Sans" pitchFamily="34"/>
                <a:cs typeface="Times New Roman" pitchFamily="18"/>
              </a:rPr>
              <a:t>- Isusovi učenici</a:t>
            </a:r>
          </a:p>
          <a:p>
            <a:pPr lvl="0" algn="just">
              <a:lnSpc>
                <a:spcPct val="150000"/>
              </a:lnSpc>
            </a:pPr>
            <a:r>
              <a:rPr lang="hr-HR" sz="1200">
                <a:solidFill>
                  <a:srgbClr val="55308D"/>
                </a:solidFill>
                <a:latin typeface="Liberation Sans" pitchFamily="34"/>
                <a:cs typeface="Times New Roman" pitchFamily="18"/>
              </a:rPr>
              <a:t>- Uzori vjere u hrvatskom narodu</a:t>
            </a:r>
          </a:p>
        </p:txBody>
      </p:sp>
      <p:pic>
        <p:nvPicPr>
          <p:cNvPr id="5" name="Picture 4">
            <a:extLst>
              <a:ext uri="{FF2B5EF4-FFF2-40B4-BE49-F238E27FC236}">
                <a16:creationId xmlns:a16="http://schemas.microsoft.com/office/drawing/2014/main" id="{5274C3E6-5B09-442B-B343-18B127374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5979">
            <a:off x="6164126" y="2620674"/>
            <a:ext cx="2026338" cy="2694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Class="entr"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Class="entr"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Bright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TotalTime>
  <Words>2849</Words>
  <Application>Microsoft Office PowerPoint</Application>
  <PresentationFormat>Prilagođeno</PresentationFormat>
  <Paragraphs>261</Paragraphs>
  <Slides>25</Slides>
  <Notes>23</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25</vt:i4>
      </vt:variant>
    </vt:vector>
  </HeadingPairs>
  <TitlesOfParts>
    <vt:vector size="31" baseType="lpstr">
      <vt:lpstr>Arial</vt:lpstr>
      <vt:lpstr>Calibri</vt:lpstr>
      <vt:lpstr>Liberation Sans</vt:lpstr>
      <vt:lpstr>Liberation Serif</vt:lpstr>
      <vt:lpstr>Times New Roman</vt:lpstr>
      <vt:lpstr>BrightBlue</vt:lpstr>
      <vt:lpstr>PowerPoint prezentacija</vt:lpstr>
      <vt:lpstr>TEMA: Zdrav duh u zdravom tijelu Korelacija Katoličkoga vjeronauka i Tjelesne i zdravstvene kulture u predmetnoj nastavi</vt:lpstr>
      <vt:lpstr>Svrha i opis dvaju predmeta</vt:lpstr>
      <vt:lpstr>Iz kurikula Tjelesne i zdravstvene kulture</vt:lpstr>
      <vt:lpstr>Iz kurikula Vjeronauka</vt:lpstr>
      <vt:lpstr>Dodirne točke dvaju predmeta</vt:lpstr>
      <vt:lpstr>POVEZIVANJE ISHODA KATOLIČKOG  VJERONAUKA I TJELESNE I ZDRAVSTVENE KULTURE</vt:lpstr>
      <vt:lpstr>5. razred</vt:lpstr>
      <vt:lpstr>5. razred</vt:lpstr>
      <vt:lpstr>Primjer aktivnosti na satu vjeronauka</vt:lpstr>
      <vt:lpstr>Primjer aktivnosti na satu vjeronauka</vt:lpstr>
      <vt:lpstr>Dodatni prijedlozi aktivnosti na satu vjeronauka</vt:lpstr>
      <vt:lpstr>6. razred</vt:lpstr>
      <vt:lpstr>6. razred</vt:lpstr>
      <vt:lpstr>Primjer aktivnosti na satu vjeronauka</vt:lpstr>
      <vt:lpstr>Primjer aktivnosti na satu vjeronauka</vt:lpstr>
      <vt:lpstr>7. razred</vt:lpstr>
      <vt:lpstr>7. razred</vt:lpstr>
      <vt:lpstr>Primjer aktivnosti na satu vjeronauka</vt:lpstr>
      <vt:lpstr>Primjer aktivnosti na satu vjeronauka</vt:lpstr>
      <vt:lpstr>8. razred</vt:lpstr>
      <vt:lpstr>8. razred</vt:lpstr>
      <vt:lpstr>Primjer aktivnosti na satu vjeronauka</vt:lpstr>
      <vt:lpstr>Primjer aktivnosti na satu vjeronauka</vt:lpstr>
      <vt:lpstr>Zdrav duh u zdravom tijelu Korelacija Katoličkoga vjeronauka i Tjelesne i zdravstvene kulture u predmetnoj nastavi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Zdrav duh u zdravom tijelu Korelacija Katoličkoga vjeronauka i Tjelesne i zdravstvene kulture</dc:title>
  <dc:creator>Spike</dc:creator>
  <cp:lastModifiedBy>Predstojnik</cp:lastModifiedBy>
  <cp:revision>246</cp:revision>
  <dcterms:created xsi:type="dcterms:W3CDTF">2020-11-16T20:08:53Z</dcterms:created>
  <dcterms:modified xsi:type="dcterms:W3CDTF">2020-11-23T10:28:00Z</dcterms:modified>
</cp:coreProperties>
</file>